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Lst>
  <p:notesMasterIdLst>
    <p:notesMasterId r:id="rId17"/>
  </p:notesMasterIdLst>
  <p:handoutMasterIdLst>
    <p:handoutMasterId r:id="rId18"/>
  </p:handoutMasterIdLst>
  <p:sldIdLst>
    <p:sldId id="317" r:id="rId3"/>
    <p:sldId id="319" r:id="rId4"/>
    <p:sldId id="399" r:id="rId5"/>
    <p:sldId id="386" r:id="rId6"/>
    <p:sldId id="398" r:id="rId7"/>
    <p:sldId id="395" r:id="rId8"/>
    <p:sldId id="394" r:id="rId9"/>
    <p:sldId id="400" r:id="rId10"/>
    <p:sldId id="401" r:id="rId11"/>
    <p:sldId id="402" r:id="rId12"/>
    <p:sldId id="396" r:id="rId13"/>
    <p:sldId id="377" r:id="rId14"/>
    <p:sldId id="393" r:id="rId15"/>
    <p:sldId id="326" r:id="rId16"/>
  </p:sldIdLst>
  <p:sldSz cx="9144000" cy="6858000" type="screen4x3"/>
  <p:notesSz cx="6854825" cy="97504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hley Ridsdale" initials="A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74D"/>
    <a:srgbClr val="ED8D0D"/>
    <a:srgbClr val="FF0000"/>
    <a:srgbClr val="007D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1388" autoAdjust="0"/>
  </p:normalViewPr>
  <p:slideViewPr>
    <p:cSldViewPr>
      <p:cViewPr>
        <p:scale>
          <a:sx n="60" d="100"/>
          <a:sy n="60" d="100"/>
        </p:scale>
        <p:origin x="-61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2-05T09:34:06.785" idx="1">
    <p:pos x="-185" y="506"/>
    <p:text>We would like the page title to apperar in two halves - Be Different. first and then Do Differen.
We would then like the following phrases to flash onto the screen:
Building relationships
Passionate about service
Committed to quality
Understanding customer needs
Exceeding expectations
Supporting education and learning
They will then disapper and the  bullets will appear. We would then like the phrases in red to flash up in Emerald green one at a time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20000"/>
              </a:spcBef>
              <a:buFontTx/>
              <a:buChar char="•"/>
              <a:defRPr sz="1200" smtClean="0"/>
            </a:lvl1pPr>
          </a:lstStyle>
          <a:p>
            <a:pPr>
              <a:defRPr/>
            </a:pPr>
            <a:endParaRPr lang="en-US"/>
          </a:p>
        </p:txBody>
      </p:sp>
      <p:sp>
        <p:nvSpPr>
          <p:cNvPr id="119811" name="Rectangle 3"/>
          <p:cNvSpPr>
            <a:spLocks noGrp="1" noChangeArrowheads="1"/>
          </p:cNvSpPr>
          <p:nvPr>
            <p:ph type="dt" sz="quarter" idx="1"/>
          </p:nvPr>
        </p:nvSpPr>
        <p:spPr bwMode="auto">
          <a:xfrm>
            <a:off x="3884613" y="0"/>
            <a:ext cx="2970212"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20000"/>
              </a:spcBef>
              <a:buFontTx/>
              <a:buChar char="•"/>
              <a:defRPr sz="1200" smtClean="0"/>
            </a:lvl1pPr>
          </a:lstStyle>
          <a:p>
            <a:pPr>
              <a:defRPr/>
            </a:pPr>
            <a:endParaRPr lang="en-US"/>
          </a:p>
        </p:txBody>
      </p:sp>
      <p:sp>
        <p:nvSpPr>
          <p:cNvPr id="119812" name="Rectangle 4"/>
          <p:cNvSpPr>
            <a:spLocks noGrp="1" noChangeArrowheads="1"/>
          </p:cNvSpPr>
          <p:nvPr>
            <p:ph type="ftr" sz="quarter" idx="2"/>
          </p:nvPr>
        </p:nvSpPr>
        <p:spPr bwMode="auto">
          <a:xfrm>
            <a:off x="0" y="9263063"/>
            <a:ext cx="2970213"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20000"/>
              </a:spcBef>
              <a:buFontTx/>
              <a:buChar char="•"/>
              <a:defRPr sz="1200" smtClean="0"/>
            </a:lvl1pPr>
          </a:lstStyle>
          <a:p>
            <a:pPr>
              <a:defRPr/>
            </a:pPr>
            <a:endParaRPr lang="en-US"/>
          </a:p>
        </p:txBody>
      </p:sp>
      <p:sp>
        <p:nvSpPr>
          <p:cNvPr id="119813" name="Rectangle 5"/>
          <p:cNvSpPr>
            <a:spLocks noGrp="1" noChangeArrowheads="1"/>
          </p:cNvSpPr>
          <p:nvPr>
            <p:ph type="sldNum" sz="quarter" idx="3"/>
          </p:nvPr>
        </p:nvSpPr>
        <p:spPr bwMode="auto">
          <a:xfrm>
            <a:off x="3884613" y="9263063"/>
            <a:ext cx="2970212"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20000"/>
              </a:spcBef>
              <a:buFontTx/>
              <a:buChar char="•"/>
              <a:defRPr sz="1200" smtClean="0"/>
            </a:lvl1pPr>
          </a:lstStyle>
          <a:p>
            <a:pPr>
              <a:defRPr/>
            </a:pPr>
            <a:fld id="{C15C59C9-531F-4336-B147-D46D72AE7091}" type="slidenum">
              <a:rPr lang="en-GB"/>
              <a:pPr>
                <a:defRPr/>
              </a:pPr>
              <a:t>‹#›</a:t>
            </a:fld>
            <a:endParaRPr lang="en-GB"/>
          </a:p>
        </p:txBody>
      </p:sp>
    </p:spTree>
    <p:extLst>
      <p:ext uri="{BB962C8B-B14F-4D97-AF65-F5344CB8AC3E}">
        <p14:creationId xmlns:p14="http://schemas.microsoft.com/office/powerpoint/2010/main" val="3577149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0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8195" name="Rectangle 3"/>
          <p:cNvSpPr>
            <a:spLocks noGrp="1" noChangeArrowheads="1"/>
          </p:cNvSpPr>
          <p:nvPr>
            <p:ph type="dt" idx="1"/>
          </p:nvPr>
        </p:nvSpPr>
        <p:spPr bwMode="auto">
          <a:xfrm>
            <a:off x="3884613" y="0"/>
            <a:ext cx="2970212"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4580" name="Rectangle 4"/>
          <p:cNvSpPr>
            <a:spLocks noGrp="1" noRot="1" noChangeAspect="1" noChangeArrowheads="1" noTextEdit="1"/>
          </p:cNvSpPr>
          <p:nvPr>
            <p:ph type="sldImg" idx="2"/>
          </p:nvPr>
        </p:nvSpPr>
        <p:spPr bwMode="auto">
          <a:xfrm>
            <a:off x="990600" y="731838"/>
            <a:ext cx="4875213" cy="36560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630738"/>
            <a:ext cx="5026025" cy="438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263063"/>
            <a:ext cx="2970213"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8199" name="Rectangle 7"/>
          <p:cNvSpPr>
            <a:spLocks noGrp="1" noChangeArrowheads="1"/>
          </p:cNvSpPr>
          <p:nvPr>
            <p:ph type="sldNum" sz="quarter" idx="5"/>
          </p:nvPr>
        </p:nvSpPr>
        <p:spPr bwMode="auto">
          <a:xfrm>
            <a:off x="3884613" y="9263063"/>
            <a:ext cx="2970212" cy="48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20F50BB-A325-4B50-B62D-6C7F367647D0}" type="slidenum">
              <a:rPr lang="en-GB"/>
              <a:pPr>
                <a:defRPr/>
              </a:pPr>
              <a:t>‹#›</a:t>
            </a:fld>
            <a:endParaRPr lang="en-GB"/>
          </a:p>
        </p:txBody>
      </p:sp>
    </p:spTree>
    <p:extLst>
      <p:ext uri="{BB962C8B-B14F-4D97-AF65-F5344CB8AC3E}">
        <p14:creationId xmlns:p14="http://schemas.microsoft.com/office/powerpoint/2010/main" val="41947280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tx1"/>
                </a:solidFill>
                <a:latin typeface="Arial" pitchFamily="34" charset="0"/>
                <a:ea typeface="Arial Unicode MS" pitchFamily="34" charset="-128"/>
                <a:cs typeface="Arial Unicode MS" pitchFamily="34" charset="-128"/>
              </a:defRPr>
            </a:lvl1pPr>
            <a:lvl2pPr eaLnBrk="0" hangingPunct="0">
              <a:tabLst>
                <a:tab pos="723900" algn="l"/>
                <a:tab pos="1447800" algn="l"/>
                <a:tab pos="2171700" algn="l"/>
                <a:tab pos="2895600" algn="l"/>
              </a:tabLst>
              <a:defRPr>
                <a:solidFill>
                  <a:schemeClr val="tx1"/>
                </a:solidFill>
                <a:latin typeface="Arial" pitchFamily="34" charset="0"/>
                <a:ea typeface="Arial Unicode MS" pitchFamily="34" charset="-128"/>
                <a:cs typeface="Arial Unicode MS" pitchFamily="34" charset="-128"/>
              </a:defRPr>
            </a:lvl2pPr>
            <a:lvl3pPr eaLnBrk="0" hangingPunct="0">
              <a:tabLst>
                <a:tab pos="723900" algn="l"/>
                <a:tab pos="1447800" algn="l"/>
                <a:tab pos="2171700" algn="l"/>
                <a:tab pos="2895600" algn="l"/>
              </a:tabLst>
              <a:defRPr>
                <a:solidFill>
                  <a:schemeClr val="tx1"/>
                </a:solidFill>
                <a:latin typeface="Arial" pitchFamily="34" charset="0"/>
                <a:ea typeface="Arial Unicode MS" pitchFamily="34" charset="-128"/>
                <a:cs typeface="Arial Unicode MS" pitchFamily="34" charset="-128"/>
              </a:defRPr>
            </a:lvl3pPr>
            <a:lvl4pPr eaLnBrk="0" hangingPunct="0">
              <a:tabLst>
                <a:tab pos="723900" algn="l"/>
                <a:tab pos="1447800" algn="l"/>
                <a:tab pos="2171700" algn="l"/>
                <a:tab pos="2895600" algn="l"/>
              </a:tabLst>
              <a:defRPr>
                <a:solidFill>
                  <a:schemeClr val="tx1"/>
                </a:solidFill>
                <a:latin typeface="Arial" pitchFamily="34" charset="0"/>
                <a:ea typeface="Arial Unicode MS" pitchFamily="34" charset="-128"/>
                <a:cs typeface="Arial Unicode MS" pitchFamily="34" charset="-128"/>
              </a:defRPr>
            </a:lvl4pPr>
            <a:lvl5pPr eaLnBrk="0" hangingPunct="0">
              <a:tabLst>
                <a:tab pos="723900" algn="l"/>
                <a:tab pos="1447800" algn="l"/>
                <a:tab pos="2171700" algn="l"/>
                <a:tab pos="2895600" algn="l"/>
              </a:tabLst>
              <a:defRPr>
                <a:solidFill>
                  <a:schemeClr val="tx1"/>
                </a:solidFill>
                <a:latin typeface="Arial" pitchFamily="34" charset="0"/>
                <a:ea typeface="Arial Unicode MS" pitchFamily="34" charset="-128"/>
                <a:cs typeface="Arial Unicode MS" pitchFamily="34" charset="-128"/>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ea typeface="Arial Unicode MS" pitchFamily="34" charset="-128"/>
                <a:cs typeface="Arial Unicode MS" pitchFamily="34" charset="-128"/>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ea typeface="Arial Unicode MS" pitchFamily="34" charset="-128"/>
                <a:cs typeface="Arial Unicode MS" pitchFamily="34" charset="-128"/>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ea typeface="Arial Unicode MS" pitchFamily="34" charset="-128"/>
                <a:cs typeface="Arial Unicode MS" pitchFamily="34" charset="-128"/>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pitchFamily="34" charset="0"/>
                <a:ea typeface="Arial Unicode MS" pitchFamily="34" charset="-128"/>
                <a:cs typeface="Arial Unicode MS" pitchFamily="34" charset="-128"/>
              </a:defRPr>
            </a:lvl9pPr>
          </a:lstStyle>
          <a:p>
            <a:pPr eaLnBrk="1" hangingPunct="1"/>
            <a:fld id="{6F5859F2-818D-4893-8A36-614AA81A65DF}" type="slidenum">
              <a:rPr lang="en-GB" smtClean="0">
                <a:solidFill>
                  <a:srgbClr val="000000"/>
                </a:solidFill>
                <a:latin typeface="Times New Roman" pitchFamily="18" charset="0"/>
              </a:rPr>
              <a:pPr eaLnBrk="1" hangingPunct="1"/>
              <a:t>4</a:t>
            </a:fld>
            <a:endParaRPr lang="en-GB" smtClean="0">
              <a:solidFill>
                <a:srgbClr val="000000"/>
              </a:solidFill>
              <a:latin typeface="Times New Roman" pitchFamily="18" charset="0"/>
            </a:endParaRPr>
          </a:p>
        </p:txBody>
      </p:sp>
      <p:sp>
        <p:nvSpPr>
          <p:cNvPr id="65539" name="Rectangle 2"/>
          <p:cNvSpPr>
            <a:spLocks noGrp="1" noRot="1" noChangeAspect="1" noChangeArrowheads="1" noTextEdit="1"/>
          </p:cNvSpPr>
          <p:nvPr>
            <p:ph type="sldImg"/>
          </p:nvPr>
        </p:nvSpPr>
        <p:spPr>
          <a:xfrm>
            <a:off x="990600" y="731838"/>
            <a:ext cx="4873625" cy="3656012"/>
          </a:xfrm>
          <a:ln/>
        </p:spPr>
      </p:sp>
      <p:sp>
        <p:nvSpPr>
          <p:cNvPr id="65540" name="Rectangle 3"/>
          <p:cNvSpPr>
            <a:spLocks noGrp="1" noChangeArrowheads="1"/>
          </p:cNvSpPr>
          <p:nvPr>
            <p:ph type="body" idx="1"/>
          </p:nvPr>
        </p:nvSpPr>
        <p:spPr>
          <a:xfrm>
            <a:off x="685164" y="4631180"/>
            <a:ext cx="5484500" cy="4387925"/>
          </a:xfrm>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232AF4-5D6B-4230-B510-49853AEEBDF5}" type="slidenum">
              <a:rPr lang="en-GB" altLang="en-US" smtClean="0"/>
              <a:pPr eaLnBrk="1" hangingPunct="1"/>
              <a:t>7</a:t>
            </a:fld>
            <a:endParaRPr lang="en-GB" altLang="en-US" smtClean="0"/>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1B4A36-D013-425B-932C-47621BBEE65C}" type="slidenum">
              <a:rPr lang="en-US" altLang="en-US"/>
              <a:pPr eaLnBrk="1" hangingPunct="1"/>
              <a:t>8</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A92BC9-3A04-4399-A0E9-5EB4BB78B592}" type="slidenum">
              <a:rPr lang="en-US" altLang="en-US"/>
              <a:pPr eaLnBrk="1" hangingPunct="1"/>
              <a:t>9</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84D126C-A1FF-42A9-9892-253F57C9CAFC}" type="slidenum">
              <a:rPr lang="en-GB" altLang="en-US" smtClean="0">
                <a:solidFill>
                  <a:srgbClr val="000000"/>
                </a:solidFill>
              </a:rPr>
              <a:pPr eaLnBrk="1" hangingPunct="1"/>
              <a:t>10</a:t>
            </a:fld>
            <a:endParaRPr lang="en-GB"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baseline="0" dirty="0" smtClean="0"/>
              <a:t>Our Journal of the Week feature allows you to access all articles from our selected title free of charge</a:t>
            </a:r>
          </a:p>
          <a:p>
            <a:endParaRPr lang="en-GB" dirty="0"/>
          </a:p>
        </p:txBody>
      </p:sp>
      <p:sp>
        <p:nvSpPr>
          <p:cNvPr id="4" name="Slide Number Placeholder 3"/>
          <p:cNvSpPr>
            <a:spLocks noGrp="1"/>
          </p:cNvSpPr>
          <p:nvPr>
            <p:ph type="sldNum" sz="quarter" idx="10"/>
          </p:nvPr>
        </p:nvSpPr>
        <p:spPr/>
        <p:txBody>
          <a:bodyPr/>
          <a:lstStyle/>
          <a:p>
            <a:pPr>
              <a:defRPr/>
            </a:pPr>
            <a:fld id="{920F50BB-A325-4B50-B62D-6C7F367647D0}" type="slidenum">
              <a:rPr lang="en-GB" smtClean="0"/>
              <a:pPr>
                <a:defRPr/>
              </a:pPr>
              <a:t>12</a:t>
            </a:fld>
            <a:endParaRPr lang="en-GB"/>
          </a:p>
        </p:txBody>
      </p:sp>
    </p:spTree>
    <p:extLst>
      <p:ext uri="{BB962C8B-B14F-4D97-AF65-F5344CB8AC3E}">
        <p14:creationId xmlns:p14="http://schemas.microsoft.com/office/powerpoint/2010/main" val="12453465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 master_20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395288" y="6188075"/>
            <a:ext cx="3024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1400" b="1" smtClean="0"/>
              <a:t>www.emeraldinsight.com</a:t>
            </a:r>
          </a:p>
        </p:txBody>
      </p:sp>
      <p:sp>
        <p:nvSpPr>
          <p:cNvPr id="6" name="Text Box 6"/>
          <p:cNvSpPr txBox="1">
            <a:spLocks noChangeArrowheads="1"/>
          </p:cNvSpPr>
          <p:nvPr/>
        </p:nvSpPr>
        <p:spPr bwMode="auto">
          <a:xfrm>
            <a:off x="5730875" y="6224588"/>
            <a:ext cx="3024188"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1100" b="1" smtClean="0"/>
              <a:t>Research you can use</a:t>
            </a:r>
          </a:p>
        </p:txBody>
      </p:sp>
      <p:pic>
        <p:nvPicPr>
          <p:cNvPr id="7" name="Picture 7" descr="Emerald logo PowerPoint ver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5913" y="5000625"/>
            <a:ext cx="80962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19" name="Rectangle 3"/>
          <p:cNvSpPr>
            <a:spLocks noGrp="1" noChangeArrowheads="1"/>
          </p:cNvSpPr>
          <p:nvPr>
            <p:ph type="ctrTitle"/>
          </p:nvPr>
        </p:nvSpPr>
        <p:spPr>
          <a:xfrm>
            <a:off x="395288" y="1187450"/>
            <a:ext cx="8277225" cy="1644650"/>
          </a:xfrm>
        </p:spPr>
        <p:txBody>
          <a:bodyPr anchor="ctr">
            <a:spAutoFit/>
          </a:bodyPr>
          <a:lstStyle>
            <a:lvl1pPr>
              <a:defRPr sz="5400">
                <a:solidFill>
                  <a:schemeClr val="bg1"/>
                </a:solidFill>
              </a:defRPr>
            </a:lvl1pPr>
          </a:lstStyle>
          <a:p>
            <a:pPr lvl="0"/>
            <a:r>
              <a:rPr lang="en-US" noProof="0" smtClean="0"/>
              <a:t>Click to edit Master title style</a:t>
            </a:r>
          </a:p>
        </p:txBody>
      </p:sp>
      <p:sp>
        <p:nvSpPr>
          <p:cNvPr id="239620" name="Rectangle 4"/>
          <p:cNvSpPr>
            <a:spLocks noGrp="1" noChangeArrowheads="1"/>
          </p:cNvSpPr>
          <p:nvPr>
            <p:ph type="subTitle" idx="1"/>
          </p:nvPr>
        </p:nvSpPr>
        <p:spPr>
          <a:xfrm>
            <a:off x="395288" y="4795838"/>
            <a:ext cx="6837362" cy="288925"/>
          </a:xfrm>
        </p:spPr>
        <p:txBody>
          <a:bodyPr anchor="b">
            <a:spAutoFit/>
          </a:bodyPr>
          <a:lstStyle>
            <a:lvl1pPr marL="0" indent="0">
              <a:buFontTx/>
              <a:buNone/>
              <a:defRPr sz="1900"/>
            </a:lvl1pPr>
          </a:lstStyle>
          <a:p>
            <a:pPr lvl="0"/>
            <a:r>
              <a:rPr lang="en-US" noProof="0" smtClean="0"/>
              <a:t>Click to edit Master subtitle style</a:t>
            </a:r>
          </a:p>
        </p:txBody>
      </p:sp>
      <p:sp>
        <p:nvSpPr>
          <p:cNvPr id="8" name="Rectangle 8"/>
          <p:cNvSpPr>
            <a:spLocks noGrp="1" noChangeArrowheads="1"/>
          </p:cNvSpPr>
          <p:nvPr>
            <p:ph type="dt" sz="half" idx="10"/>
          </p:nvPr>
        </p:nvSpPr>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p:txBody>
          <a:bodyPr/>
          <a:lstStyle>
            <a:lvl1pPr>
              <a:defRPr smtClean="0"/>
            </a:lvl1pPr>
          </a:lstStyle>
          <a:p>
            <a:pPr>
              <a:defRPr/>
            </a:pPr>
            <a:fld id="{85E37208-374C-45C8-B4D1-599A7F82456E}" type="slidenum">
              <a:rPr lang="en-US"/>
              <a:pPr>
                <a:defRPr/>
              </a:pPr>
              <a:t>‹#›</a:t>
            </a:fld>
            <a:endParaRPr lang="en-US"/>
          </a:p>
        </p:txBody>
      </p:sp>
    </p:spTree>
    <p:extLst>
      <p:ext uri="{BB962C8B-B14F-4D97-AF65-F5344CB8AC3E}">
        <p14:creationId xmlns:p14="http://schemas.microsoft.com/office/powerpoint/2010/main" val="50907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AEE6440-C39C-4DDE-B76D-E034800A4729}" type="slidenum">
              <a:rPr lang="en-US"/>
              <a:pPr>
                <a:defRPr/>
              </a:pPr>
              <a:t>‹#›</a:t>
            </a:fld>
            <a:endParaRPr lang="en-US"/>
          </a:p>
        </p:txBody>
      </p:sp>
    </p:spTree>
    <p:extLst>
      <p:ext uri="{BB962C8B-B14F-4D97-AF65-F5344CB8AC3E}">
        <p14:creationId xmlns:p14="http://schemas.microsoft.com/office/powerpoint/2010/main" val="371500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150813"/>
            <a:ext cx="2087563" cy="60880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50813"/>
            <a:ext cx="6113462" cy="6088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8EA4C02-DE23-4C2D-B73A-1C922C630086}" type="slidenum">
              <a:rPr lang="en-US"/>
              <a:pPr>
                <a:defRPr/>
              </a:pPr>
              <a:t>‹#›</a:t>
            </a:fld>
            <a:endParaRPr lang="en-US"/>
          </a:p>
        </p:txBody>
      </p:sp>
    </p:spTree>
    <p:extLst>
      <p:ext uri="{BB962C8B-B14F-4D97-AF65-F5344CB8AC3E}">
        <p14:creationId xmlns:p14="http://schemas.microsoft.com/office/powerpoint/2010/main" val="4024144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150813"/>
            <a:ext cx="7377112" cy="9747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395288" y="1412875"/>
            <a:ext cx="4100512" cy="4826000"/>
          </a:xfrm>
        </p:spPr>
        <p:txBody>
          <a:bodyPr/>
          <a:lstStyle/>
          <a:p>
            <a:pPr lvl="0"/>
            <a:endParaRPr lang="en-US" noProof="0" smtClean="0"/>
          </a:p>
        </p:txBody>
      </p:sp>
      <p:sp>
        <p:nvSpPr>
          <p:cNvPr id="4" name="Text Placeholder 3"/>
          <p:cNvSpPr>
            <a:spLocks noGrp="1"/>
          </p:cNvSpPr>
          <p:nvPr>
            <p:ph type="body" sz="half" idx="2"/>
          </p:nvPr>
        </p:nvSpPr>
        <p:spPr>
          <a:xfrm>
            <a:off x="4648200" y="1412875"/>
            <a:ext cx="4100513" cy="482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2119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 master_201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395288" y="6188075"/>
            <a:ext cx="30241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1400" b="1" smtClean="0">
                <a:solidFill>
                  <a:srgbClr val="000000"/>
                </a:solidFill>
              </a:rPr>
              <a:t>www.emeraldinsight.com</a:t>
            </a:r>
          </a:p>
        </p:txBody>
      </p:sp>
      <p:sp>
        <p:nvSpPr>
          <p:cNvPr id="6" name="Text Box 6"/>
          <p:cNvSpPr txBox="1">
            <a:spLocks noChangeArrowheads="1"/>
          </p:cNvSpPr>
          <p:nvPr/>
        </p:nvSpPr>
        <p:spPr bwMode="auto">
          <a:xfrm>
            <a:off x="5730875" y="6224588"/>
            <a:ext cx="3024188"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1100" b="1" smtClean="0">
                <a:solidFill>
                  <a:srgbClr val="000000"/>
                </a:solidFill>
              </a:rPr>
              <a:t>Research you can use</a:t>
            </a:r>
          </a:p>
        </p:txBody>
      </p:sp>
      <p:pic>
        <p:nvPicPr>
          <p:cNvPr id="7" name="Picture 7" descr="Emerald logo PowerPoint vers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35913" y="5000625"/>
            <a:ext cx="809625"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9619" name="Rectangle 3"/>
          <p:cNvSpPr>
            <a:spLocks noGrp="1" noChangeArrowheads="1"/>
          </p:cNvSpPr>
          <p:nvPr>
            <p:ph type="ctrTitle"/>
          </p:nvPr>
        </p:nvSpPr>
        <p:spPr>
          <a:xfrm>
            <a:off x="395288" y="1187450"/>
            <a:ext cx="8277225" cy="1644650"/>
          </a:xfrm>
        </p:spPr>
        <p:txBody>
          <a:bodyPr anchor="ctr">
            <a:spAutoFit/>
          </a:bodyPr>
          <a:lstStyle>
            <a:lvl1pPr>
              <a:defRPr sz="5400">
                <a:solidFill>
                  <a:schemeClr val="bg1"/>
                </a:solidFill>
              </a:defRPr>
            </a:lvl1pPr>
          </a:lstStyle>
          <a:p>
            <a:pPr lvl="0"/>
            <a:r>
              <a:rPr lang="en-US" noProof="0" smtClean="0"/>
              <a:t>Click to edit Master title style</a:t>
            </a:r>
          </a:p>
        </p:txBody>
      </p:sp>
      <p:sp>
        <p:nvSpPr>
          <p:cNvPr id="239620" name="Rectangle 4"/>
          <p:cNvSpPr>
            <a:spLocks noGrp="1" noChangeArrowheads="1"/>
          </p:cNvSpPr>
          <p:nvPr>
            <p:ph type="subTitle" idx="1"/>
          </p:nvPr>
        </p:nvSpPr>
        <p:spPr>
          <a:xfrm>
            <a:off x="395288" y="4795838"/>
            <a:ext cx="6837362" cy="288925"/>
          </a:xfrm>
        </p:spPr>
        <p:txBody>
          <a:bodyPr anchor="b">
            <a:spAutoFit/>
          </a:bodyPr>
          <a:lstStyle>
            <a:lvl1pPr marL="0" indent="0">
              <a:buFontTx/>
              <a:buNone/>
              <a:defRPr sz="1900"/>
            </a:lvl1pPr>
          </a:lstStyle>
          <a:p>
            <a:pPr lvl="0"/>
            <a:r>
              <a:rPr lang="en-US" noProof="0" smtClean="0"/>
              <a:t>Click to edit Master subtitle style</a:t>
            </a:r>
          </a:p>
        </p:txBody>
      </p:sp>
      <p:sp>
        <p:nvSpPr>
          <p:cNvPr id="8" name="Rectangle 8"/>
          <p:cNvSpPr>
            <a:spLocks noGrp="1" noChangeArrowheads="1"/>
          </p:cNvSpPr>
          <p:nvPr>
            <p:ph type="dt" sz="half" idx="10"/>
          </p:nvPr>
        </p:nvSpPr>
        <p:spPr/>
        <p:txBody>
          <a:bodyPr/>
          <a:lstStyle>
            <a:lvl1pPr>
              <a:defRPr smtClean="0"/>
            </a:lvl1pPr>
          </a:lstStyle>
          <a:p>
            <a:pPr>
              <a:defRPr/>
            </a:pPr>
            <a:endParaRPr lang="en-US"/>
          </a:p>
        </p:txBody>
      </p:sp>
      <p:sp>
        <p:nvSpPr>
          <p:cNvPr id="9" name="Rectangle 9"/>
          <p:cNvSpPr>
            <a:spLocks noGrp="1" noChangeArrowheads="1"/>
          </p:cNvSpPr>
          <p:nvPr>
            <p:ph type="ftr" sz="quarter" idx="11"/>
          </p:nvPr>
        </p:nvSpPr>
        <p:spPr/>
        <p:txBody>
          <a:bodyPr/>
          <a:lstStyle>
            <a:lvl1pPr>
              <a:defRPr smtClean="0"/>
            </a:lvl1pPr>
          </a:lstStyle>
          <a:p>
            <a:pPr>
              <a:defRPr/>
            </a:pPr>
            <a:endParaRPr lang="en-US"/>
          </a:p>
        </p:txBody>
      </p:sp>
      <p:sp>
        <p:nvSpPr>
          <p:cNvPr id="10" name="Rectangle 10"/>
          <p:cNvSpPr>
            <a:spLocks noGrp="1" noChangeArrowheads="1"/>
          </p:cNvSpPr>
          <p:nvPr>
            <p:ph type="sldNum" sz="quarter" idx="12"/>
          </p:nvPr>
        </p:nvSpPr>
        <p:spPr/>
        <p:txBody>
          <a:bodyPr/>
          <a:lstStyle>
            <a:lvl1pPr>
              <a:defRPr smtClean="0"/>
            </a:lvl1pPr>
          </a:lstStyle>
          <a:p>
            <a:pPr>
              <a:defRPr/>
            </a:pPr>
            <a:fld id="{F43E863C-F5B9-4623-B6AE-17071D1E6BC7}" type="slidenum">
              <a:rPr lang="en-US"/>
              <a:pPr>
                <a:defRPr/>
              </a:pPr>
              <a:t>‹#›</a:t>
            </a:fld>
            <a:endParaRPr lang="en-US"/>
          </a:p>
        </p:txBody>
      </p:sp>
    </p:spTree>
    <p:extLst>
      <p:ext uri="{BB962C8B-B14F-4D97-AF65-F5344CB8AC3E}">
        <p14:creationId xmlns:p14="http://schemas.microsoft.com/office/powerpoint/2010/main" val="3660630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4909914-7703-4834-8609-2C467E996401}" type="slidenum">
              <a:rPr lang="en-US"/>
              <a:pPr>
                <a:defRPr/>
              </a:pPr>
              <a:t>‹#›</a:t>
            </a:fld>
            <a:endParaRPr lang="en-US"/>
          </a:p>
        </p:txBody>
      </p:sp>
    </p:spTree>
    <p:extLst>
      <p:ext uri="{BB962C8B-B14F-4D97-AF65-F5344CB8AC3E}">
        <p14:creationId xmlns:p14="http://schemas.microsoft.com/office/powerpoint/2010/main" val="2196355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2BBCF25-D8A9-4470-A700-1CA252FCBAFC}" type="slidenum">
              <a:rPr lang="en-US"/>
              <a:pPr>
                <a:defRPr/>
              </a:pPr>
              <a:t>‹#›</a:t>
            </a:fld>
            <a:endParaRPr lang="en-US"/>
          </a:p>
        </p:txBody>
      </p:sp>
    </p:spTree>
    <p:extLst>
      <p:ext uri="{BB962C8B-B14F-4D97-AF65-F5344CB8AC3E}">
        <p14:creationId xmlns:p14="http://schemas.microsoft.com/office/powerpoint/2010/main" val="770363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412875"/>
            <a:ext cx="410051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12875"/>
            <a:ext cx="4100513"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C736B16-8627-4483-9AE8-74A9F911AB3E}" type="slidenum">
              <a:rPr lang="en-US"/>
              <a:pPr>
                <a:defRPr/>
              </a:pPr>
              <a:t>‹#›</a:t>
            </a:fld>
            <a:endParaRPr lang="en-US"/>
          </a:p>
        </p:txBody>
      </p:sp>
    </p:spTree>
    <p:extLst>
      <p:ext uri="{BB962C8B-B14F-4D97-AF65-F5344CB8AC3E}">
        <p14:creationId xmlns:p14="http://schemas.microsoft.com/office/powerpoint/2010/main" val="3268722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EC17A152-502B-4FBD-8769-5409FA9E2F4E}" type="slidenum">
              <a:rPr lang="en-US"/>
              <a:pPr>
                <a:defRPr/>
              </a:pPr>
              <a:t>‹#›</a:t>
            </a:fld>
            <a:endParaRPr lang="en-US"/>
          </a:p>
        </p:txBody>
      </p:sp>
    </p:spTree>
    <p:extLst>
      <p:ext uri="{BB962C8B-B14F-4D97-AF65-F5344CB8AC3E}">
        <p14:creationId xmlns:p14="http://schemas.microsoft.com/office/powerpoint/2010/main" val="1622880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6799681-00BF-4B7E-8F6B-22E4626CBA44}" type="slidenum">
              <a:rPr lang="en-US"/>
              <a:pPr>
                <a:defRPr/>
              </a:pPr>
              <a:t>‹#›</a:t>
            </a:fld>
            <a:endParaRPr lang="en-US"/>
          </a:p>
        </p:txBody>
      </p:sp>
    </p:spTree>
    <p:extLst>
      <p:ext uri="{BB962C8B-B14F-4D97-AF65-F5344CB8AC3E}">
        <p14:creationId xmlns:p14="http://schemas.microsoft.com/office/powerpoint/2010/main" val="4220918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FB5A8DD6-40EF-459D-82D2-C44DDAC64AD1}" type="slidenum">
              <a:rPr lang="en-US"/>
              <a:pPr>
                <a:defRPr/>
              </a:pPr>
              <a:t>‹#›</a:t>
            </a:fld>
            <a:endParaRPr lang="en-US"/>
          </a:p>
        </p:txBody>
      </p:sp>
    </p:spTree>
    <p:extLst>
      <p:ext uri="{BB962C8B-B14F-4D97-AF65-F5344CB8AC3E}">
        <p14:creationId xmlns:p14="http://schemas.microsoft.com/office/powerpoint/2010/main" val="202811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A82AC85-727E-4D0C-B80B-A7CFD6BA0928}" type="slidenum">
              <a:rPr lang="en-US"/>
              <a:pPr>
                <a:defRPr/>
              </a:pPr>
              <a:t>‹#›</a:t>
            </a:fld>
            <a:endParaRPr lang="en-US"/>
          </a:p>
        </p:txBody>
      </p:sp>
    </p:spTree>
    <p:extLst>
      <p:ext uri="{BB962C8B-B14F-4D97-AF65-F5344CB8AC3E}">
        <p14:creationId xmlns:p14="http://schemas.microsoft.com/office/powerpoint/2010/main" val="2428123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FA4E357-9A97-4B87-9547-44815EDC298D}" type="slidenum">
              <a:rPr lang="en-US"/>
              <a:pPr>
                <a:defRPr/>
              </a:pPr>
              <a:t>‹#›</a:t>
            </a:fld>
            <a:endParaRPr lang="en-US"/>
          </a:p>
        </p:txBody>
      </p:sp>
    </p:spTree>
    <p:extLst>
      <p:ext uri="{BB962C8B-B14F-4D97-AF65-F5344CB8AC3E}">
        <p14:creationId xmlns:p14="http://schemas.microsoft.com/office/powerpoint/2010/main" val="6634844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52D23BD7-8A78-4131-B6BC-B5FCDE89FB26}" type="slidenum">
              <a:rPr lang="en-US"/>
              <a:pPr>
                <a:defRPr/>
              </a:pPr>
              <a:t>‹#›</a:t>
            </a:fld>
            <a:endParaRPr lang="en-US"/>
          </a:p>
        </p:txBody>
      </p:sp>
    </p:spTree>
    <p:extLst>
      <p:ext uri="{BB962C8B-B14F-4D97-AF65-F5344CB8AC3E}">
        <p14:creationId xmlns:p14="http://schemas.microsoft.com/office/powerpoint/2010/main" val="6970575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1283AAF-63AB-4345-8C41-FADC2D5C6083}" type="slidenum">
              <a:rPr lang="en-US"/>
              <a:pPr>
                <a:defRPr/>
              </a:pPr>
              <a:t>‹#›</a:t>
            </a:fld>
            <a:endParaRPr lang="en-US"/>
          </a:p>
        </p:txBody>
      </p:sp>
    </p:spTree>
    <p:extLst>
      <p:ext uri="{BB962C8B-B14F-4D97-AF65-F5344CB8AC3E}">
        <p14:creationId xmlns:p14="http://schemas.microsoft.com/office/powerpoint/2010/main" val="2604988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1150" y="150813"/>
            <a:ext cx="2087563" cy="60880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50813"/>
            <a:ext cx="6113462" cy="6088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E2F35B7-D159-425F-B39C-5B300694E33F}" type="slidenum">
              <a:rPr lang="en-US"/>
              <a:pPr>
                <a:defRPr/>
              </a:pPr>
              <a:t>‹#›</a:t>
            </a:fld>
            <a:endParaRPr lang="en-US"/>
          </a:p>
        </p:txBody>
      </p:sp>
    </p:spTree>
    <p:extLst>
      <p:ext uri="{BB962C8B-B14F-4D97-AF65-F5344CB8AC3E}">
        <p14:creationId xmlns:p14="http://schemas.microsoft.com/office/powerpoint/2010/main" val="431882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8E70A3A-1830-431A-8382-5CC8D2768B33}" type="slidenum">
              <a:rPr lang="en-US"/>
              <a:pPr>
                <a:defRPr/>
              </a:pPr>
              <a:t>‹#›</a:t>
            </a:fld>
            <a:endParaRPr lang="en-US"/>
          </a:p>
        </p:txBody>
      </p:sp>
    </p:spTree>
    <p:extLst>
      <p:ext uri="{BB962C8B-B14F-4D97-AF65-F5344CB8AC3E}">
        <p14:creationId xmlns:p14="http://schemas.microsoft.com/office/powerpoint/2010/main" val="1558137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412875"/>
            <a:ext cx="4100512"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12875"/>
            <a:ext cx="4100513" cy="4826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EDF2598-862B-45D6-A6F1-AC2CE95741DB}" type="slidenum">
              <a:rPr lang="en-US"/>
              <a:pPr>
                <a:defRPr/>
              </a:pPr>
              <a:t>‹#›</a:t>
            </a:fld>
            <a:endParaRPr lang="en-US"/>
          </a:p>
        </p:txBody>
      </p:sp>
    </p:spTree>
    <p:extLst>
      <p:ext uri="{BB962C8B-B14F-4D97-AF65-F5344CB8AC3E}">
        <p14:creationId xmlns:p14="http://schemas.microsoft.com/office/powerpoint/2010/main" val="2610054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22C1FDB-A149-466B-83FB-8C74EA6AFFC9}" type="slidenum">
              <a:rPr lang="en-US"/>
              <a:pPr>
                <a:defRPr/>
              </a:pPr>
              <a:t>‹#›</a:t>
            </a:fld>
            <a:endParaRPr lang="en-US"/>
          </a:p>
        </p:txBody>
      </p:sp>
    </p:spTree>
    <p:extLst>
      <p:ext uri="{BB962C8B-B14F-4D97-AF65-F5344CB8AC3E}">
        <p14:creationId xmlns:p14="http://schemas.microsoft.com/office/powerpoint/2010/main" val="269818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1D918E96-4245-4FF1-B293-9FA8A6E42C62}" type="slidenum">
              <a:rPr lang="en-US"/>
              <a:pPr>
                <a:defRPr/>
              </a:pPr>
              <a:t>‹#›</a:t>
            </a:fld>
            <a:endParaRPr lang="en-US"/>
          </a:p>
        </p:txBody>
      </p:sp>
    </p:spTree>
    <p:extLst>
      <p:ext uri="{BB962C8B-B14F-4D97-AF65-F5344CB8AC3E}">
        <p14:creationId xmlns:p14="http://schemas.microsoft.com/office/powerpoint/2010/main" val="49518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FC62D10-FC67-473E-84F5-2AC20D966FBF}" type="slidenum">
              <a:rPr lang="en-US"/>
              <a:pPr>
                <a:defRPr/>
              </a:pPr>
              <a:t>‹#›</a:t>
            </a:fld>
            <a:endParaRPr lang="en-US"/>
          </a:p>
        </p:txBody>
      </p:sp>
    </p:spTree>
    <p:extLst>
      <p:ext uri="{BB962C8B-B14F-4D97-AF65-F5344CB8AC3E}">
        <p14:creationId xmlns:p14="http://schemas.microsoft.com/office/powerpoint/2010/main" val="196767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21D126C-4D22-4347-A72C-D4ACBD364E25}" type="slidenum">
              <a:rPr lang="en-US"/>
              <a:pPr>
                <a:defRPr/>
              </a:pPr>
              <a:t>‹#›</a:t>
            </a:fld>
            <a:endParaRPr lang="en-US"/>
          </a:p>
        </p:txBody>
      </p:sp>
    </p:spTree>
    <p:extLst>
      <p:ext uri="{BB962C8B-B14F-4D97-AF65-F5344CB8AC3E}">
        <p14:creationId xmlns:p14="http://schemas.microsoft.com/office/powerpoint/2010/main" val="732975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998D80C-A570-4EED-859A-0510491185CE}" type="slidenum">
              <a:rPr lang="en-US"/>
              <a:pPr>
                <a:defRPr/>
              </a:pPr>
              <a:t>‹#›</a:t>
            </a:fld>
            <a:endParaRPr lang="en-US"/>
          </a:p>
        </p:txBody>
      </p:sp>
    </p:spTree>
    <p:extLst>
      <p:ext uri="{BB962C8B-B14F-4D97-AF65-F5344CB8AC3E}">
        <p14:creationId xmlns:p14="http://schemas.microsoft.com/office/powerpoint/2010/main" val="43439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slide master_2011"/>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0"/>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395288" y="150813"/>
            <a:ext cx="7377112"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395288" y="1412875"/>
            <a:ext cx="8353425"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8597" name="Rectangle 5"/>
          <p:cNvSpPr>
            <a:spLocks noGrp="1" noChangeArrowheads="1"/>
          </p:cNvSpPr>
          <p:nvPr>
            <p:ph type="dt" sz="half" idx="2"/>
          </p:nvPr>
        </p:nvSpPr>
        <p:spPr bwMode="white">
          <a:xfrm>
            <a:off x="6096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300" smtClean="0"/>
            </a:lvl1pPr>
          </a:lstStyle>
          <a:p>
            <a:pPr>
              <a:defRPr/>
            </a:pPr>
            <a:endParaRPr lang="en-US"/>
          </a:p>
        </p:txBody>
      </p:sp>
      <p:sp>
        <p:nvSpPr>
          <p:cNvPr id="238598" name="Rectangle 6"/>
          <p:cNvSpPr>
            <a:spLocks noGrp="1" noChangeArrowheads="1"/>
          </p:cNvSpPr>
          <p:nvPr>
            <p:ph type="ftr" sz="quarter" idx="3"/>
          </p:nvPr>
        </p:nvSpPr>
        <p:spPr bwMode="white">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300" smtClean="0"/>
            </a:lvl1pPr>
          </a:lstStyle>
          <a:p>
            <a:pPr>
              <a:defRPr/>
            </a:pPr>
            <a:endParaRPr lang="en-US"/>
          </a:p>
        </p:txBody>
      </p:sp>
      <p:sp>
        <p:nvSpPr>
          <p:cNvPr id="238599" name="Rectangle 7"/>
          <p:cNvSpPr>
            <a:spLocks noGrp="1" noChangeArrowheads="1"/>
          </p:cNvSpPr>
          <p:nvPr>
            <p:ph type="sldNum" sz="quarter" idx="4"/>
          </p:nvPr>
        </p:nvSpPr>
        <p:spPr bwMode="white">
          <a:xfrm>
            <a:off x="66294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300" smtClean="0"/>
            </a:lvl1pPr>
          </a:lstStyle>
          <a:p>
            <a:pPr>
              <a:defRPr/>
            </a:pPr>
            <a:fld id="{E4FE33BA-0685-47C0-BCD6-4A130C0D6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4"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46" r:id="rId12"/>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itchFamily="34" charset="0"/>
        </a:defRPr>
      </a:lvl2pPr>
      <a:lvl3pPr algn="l" rtl="0" eaLnBrk="0" fontAlgn="base" hangingPunct="0">
        <a:spcBef>
          <a:spcPct val="0"/>
        </a:spcBef>
        <a:spcAft>
          <a:spcPct val="0"/>
        </a:spcAft>
        <a:defRPr sz="3200" b="1">
          <a:solidFill>
            <a:schemeClr val="tx1"/>
          </a:solidFill>
          <a:latin typeface="Arial" pitchFamily="34" charset="0"/>
        </a:defRPr>
      </a:lvl3pPr>
      <a:lvl4pPr algn="l" rtl="0" eaLnBrk="0" fontAlgn="base" hangingPunct="0">
        <a:spcBef>
          <a:spcPct val="0"/>
        </a:spcBef>
        <a:spcAft>
          <a:spcPct val="0"/>
        </a:spcAft>
        <a:defRPr sz="3200" b="1">
          <a:solidFill>
            <a:schemeClr val="tx1"/>
          </a:solidFill>
          <a:latin typeface="Arial" pitchFamily="34" charset="0"/>
        </a:defRPr>
      </a:lvl4pPr>
      <a:lvl5pPr algn="l" rtl="0" eaLnBrk="0" fontAlgn="base" hangingPunct="0">
        <a:spcBef>
          <a:spcPct val="0"/>
        </a:spcBef>
        <a:spcAft>
          <a:spcPct val="0"/>
        </a:spcAft>
        <a:defRPr sz="3200" b="1">
          <a:solidFill>
            <a:schemeClr val="tx1"/>
          </a:solidFill>
          <a:latin typeface="Arial" pitchFamily="34" charset="0"/>
        </a:defRPr>
      </a:lvl5pPr>
      <a:lvl6pPr marL="457200" algn="l" rtl="0" fontAlgn="base">
        <a:spcBef>
          <a:spcPct val="0"/>
        </a:spcBef>
        <a:spcAft>
          <a:spcPct val="0"/>
        </a:spcAft>
        <a:defRPr sz="3200" b="1">
          <a:solidFill>
            <a:schemeClr val="tx1"/>
          </a:solidFill>
          <a:latin typeface="Arial" pitchFamily="34" charset="0"/>
        </a:defRPr>
      </a:lvl6pPr>
      <a:lvl7pPr marL="914400" algn="l" rtl="0" fontAlgn="base">
        <a:spcBef>
          <a:spcPct val="0"/>
        </a:spcBef>
        <a:spcAft>
          <a:spcPct val="0"/>
        </a:spcAft>
        <a:defRPr sz="3200" b="1">
          <a:solidFill>
            <a:schemeClr val="tx1"/>
          </a:solidFill>
          <a:latin typeface="Arial" pitchFamily="34" charset="0"/>
        </a:defRPr>
      </a:lvl7pPr>
      <a:lvl8pPr marL="1371600" algn="l" rtl="0" fontAlgn="base">
        <a:spcBef>
          <a:spcPct val="0"/>
        </a:spcBef>
        <a:spcAft>
          <a:spcPct val="0"/>
        </a:spcAft>
        <a:defRPr sz="3200" b="1">
          <a:solidFill>
            <a:schemeClr val="tx1"/>
          </a:solidFill>
          <a:latin typeface="Arial" pitchFamily="34" charset="0"/>
        </a:defRPr>
      </a:lvl8pPr>
      <a:lvl9pPr marL="1828800" algn="l" rtl="0" fontAlgn="base">
        <a:spcBef>
          <a:spcPct val="0"/>
        </a:spcBef>
        <a:spcAft>
          <a:spcPct val="0"/>
        </a:spcAft>
        <a:defRPr sz="3200" b="1">
          <a:solidFill>
            <a:schemeClr val="tx1"/>
          </a:solidFill>
          <a:latin typeface="Arial" pitchFamily="34"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pic>
        <p:nvPicPr>
          <p:cNvPr id="2050" name="Picture 2" descr="slide master_2011"/>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40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395288" y="150813"/>
            <a:ext cx="7377112"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395288" y="1412875"/>
            <a:ext cx="8353425" cy="482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38597" name="Rectangle 5"/>
          <p:cNvSpPr>
            <a:spLocks noGrp="1" noChangeArrowheads="1"/>
          </p:cNvSpPr>
          <p:nvPr>
            <p:ph type="dt" sz="half" idx="2"/>
          </p:nvPr>
        </p:nvSpPr>
        <p:spPr bwMode="white">
          <a:xfrm>
            <a:off x="6096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300" smtClean="0">
                <a:solidFill>
                  <a:srgbClr val="000000"/>
                </a:solidFill>
              </a:defRPr>
            </a:lvl1pPr>
          </a:lstStyle>
          <a:p>
            <a:pPr>
              <a:defRPr/>
            </a:pPr>
            <a:endParaRPr lang="en-US"/>
          </a:p>
        </p:txBody>
      </p:sp>
      <p:sp>
        <p:nvSpPr>
          <p:cNvPr id="238598" name="Rectangle 6"/>
          <p:cNvSpPr>
            <a:spLocks noGrp="1" noChangeArrowheads="1"/>
          </p:cNvSpPr>
          <p:nvPr>
            <p:ph type="ftr" sz="quarter" idx="3"/>
          </p:nvPr>
        </p:nvSpPr>
        <p:spPr bwMode="white">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300" smtClean="0">
                <a:solidFill>
                  <a:srgbClr val="000000"/>
                </a:solidFill>
              </a:defRPr>
            </a:lvl1pPr>
          </a:lstStyle>
          <a:p>
            <a:pPr>
              <a:defRPr/>
            </a:pPr>
            <a:endParaRPr lang="en-US"/>
          </a:p>
        </p:txBody>
      </p:sp>
      <p:sp>
        <p:nvSpPr>
          <p:cNvPr id="238599" name="Rectangle 7"/>
          <p:cNvSpPr>
            <a:spLocks noGrp="1" noChangeArrowheads="1"/>
          </p:cNvSpPr>
          <p:nvPr>
            <p:ph type="sldNum" sz="quarter" idx="4"/>
          </p:nvPr>
        </p:nvSpPr>
        <p:spPr bwMode="white">
          <a:xfrm>
            <a:off x="66294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300" smtClean="0">
                <a:solidFill>
                  <a:srgbClr val="000000"/>
                </a:solidFill>
              </a:defRPr>
            </a:lvl1pPr>
          </a:lstStyle>
          <a:p>
            <a:pPr>
              <a:defRPr/>
            </a:pPr>
            <a:fld id="{499152F5-BABD-45E4-93E6-4C61282263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pitchFamily="34" charset="0"/>
        </a:defRPr>
      </a:lvl2pPr>
      <a:lvl3pPr algn="l" rtl="0" eaLnBrk="0" fontAlgn="base" hangingPunct="0">
        <a:spcBef>
          <a:spcPct val="0"/>
        </a:spcBef>
        <a:spcAft>
          <a:spcPct val="0"/>
        </a:spcAft>
        <a:defRPr sz="3200" b="1">
          <a:solidFill>
            <a:schemeClr val="tx1"/>
          </a:solidFill>
          <a:latin typeface="Arial" pitchFamily="34" charset="0"/>
        </a:defRPr>
      </a:lvl3pPr>
      <a:lvl4pPr algn="l" rtl="0" eaLnBrk="0" fontAlgn="base" hangingPunct="0">
        <a:spcBef>
          <a:spcPct val="0"/>
        </a:spcBef>
        <a:spcAft>
          <a:spcPct val="0"/>
        </a:spcAft>
        <a:defRPr sz="3200" b="1">
          <a:solidFill>
            <a:schemeClr val="tx1"/>
          </a:solidFill>
          <a:latin typeface="Arial" pitchFamily="34" charset="0"/>
        </a:defRPr>
      </a:lvl4pPr>
      <a:lvl5pPr algn="l" rtl="0" eaLnBrk="0" fontAlgn="base" hangingPunct="0">
        <a:spcBef>
          <a:spcPct val="0"/>
        </a:spcBef>
        <a:spcAft>
          <a:spcPct val="0"/>
        </a:spcAft>
        <a:defRPr sz="3200" b="1">
          <a:solidFill>
            <a:schemeClr val="tx1"/>
          </a:solidFill>
          <a:latin typeface="Arial" pitchFamily="34" charset="0"/>
        </a:defRPr>
      </a:lvl5pPr>
      <a:lvl6pPr marL="457200" algn="l" rtl="0" fontAlgn="base">
        <a:spcBef>
          <a:spcPct val="0"/>
        </a:spcBef>
        <a:spcAft>
          <a:spcPct val="0"/>
        </a:spcAft>
        <a:defRPr sz="3200" b="1">
          <a:solidFill>
            <a:schemeClr val="tx1"/>
          </a:solidFill>
          <a:latin typeface="Arial" pitchFamily="34" charset="0"/>
        </a:defRPr>
      </a:lvl6pPr>
      <a:lvl7pPr marL="914400" algn="l" rtl="0" fontAlgn="base">
        <a:spcBef>
          <a:spcPct val="0"/>
        </a:spcBef>
        <a:spcAft>
          <a:spcPct val="0"/>
        </a:spcAft>
        <a:defRPr sz="3200" b="1">
          <a:solidFill>
            <a:schemeClr val="tx1"/>
          </a:solidFill>
          <a:latin typeface="Arial" pitchFamily="34" charset="0"/>
        </a:defRPr>
      </a:lvl7pPr>
      <a:lvl8pPr marL="1371600" algn="l" rtl="0" fontAlgn="base">
        <a:spcBef>
          <a:spcPct val="0"/>
        </a:spcBef>
        <a:spcAft>
          <a:spcPct val="0"/>
        </a:spcAft>
        <a:defRPr sz="3200" b="1">
          <a:solidFill>
            <a:schemeClr val="tx1"/>
          </a:solidFill>
          <a:latin typeface="Arial" pitchFamily="34" charset="0"/>
        </a:defRPr>
      </a:lvl8pPr>
      <a:lvl9pPr marL="1828800" algn="l" rtl="0" fontAlgn="base">
        <a:spcBef>
          <a:spcPct val="0"/>
        </a:spcBef>
        <a:spcAft>
          <a:spcPct val="0"/>
        </a:spcAft>
        <a:defRPr sz="3200" b="1">
          <a:solidFill>
            <a:schemeClr val="tx1"/>
          </a:solidFill>
          <a:latin typeface="Arial" pitchFamily="34" charset="0"/>
        </a:defRPr>
      </a:lvl9pPr>
    </p:titleStyle>
    <p:bodyStyle>
      <a:lvl1pPr marL="342900" indent="-342900" algn="l" rtl="0" eaLnBrk="0" fontAlgn="base" hangingPunct="0">
        <a:spcBef>
          <a:spcPct val="20000"/>
        </a:spcBef>
        <a:spcAft>
          <a:spcPct val="0"/>
        </a:spcAft>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5.xml"/><Relationship Id="rId16"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emeraldinsight.com/"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47.png"/><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xfrm>
            <a:off x="381000" y="115550"/>
            <a:ext cx="7575550" cy="2893100"/>
          </a:xfrm>
        </p:spPr>
        <p:txBody>
          <a:bodyPr/>
          <a:lstStyle/>
          <a:p>
            <a:pPr eaLnBrk="1" hangingPunct="1"/>
            <a:r>
              <a:rPr lang="en-GB" altLang="en-US" sz="4400" dirty="0" smtClean="0"/>
              <a:t/>
            </a:r>
            <a:br>
              <a:rPr lang="en-GB" altLang="en-US" sz="4400" dirty="0" smtClean="0"/>
            </a:br>
            <a:r>
              <a:rPr lang="en-GB" altLang="en-US" sz="4800" b="0" dirty="0" smtClean="0"/>
              <a:t>Emerald Group Publishing</a:t>
            </a:r>
            <a:br>
              <a:rPr lang="en-GB" altLang="en-US" sz="4800" b="0" dirty="0" smtClean="0"/>
            </a:br>
            <a:r>
              <a:rPr lang="en-GB" altLang="en-US" sz="4800" b="0" dirty="0" smtClean="0"/>
              <a:t> </a:t>
            </a:r>
            <a:r>
              <a:rPr lang="en-GB" altLang="en-US" sz="6000" b="0" dirty="0" smtClean="0"/>
              <a:t/>
            </a:r>
            <a:br>
              <a:rPr lang="en-GB" altLang="en-US" sz="6000" b="0" dirty="0" smtClean="0"/>
            </a:br>
            <a:r>
              <a:rPr lang="en-GB" altLang="en-US" sz="4800" b="0" dirty="0" smtClean="0"/>
              <a:t>Research &amp; Publishing </a:t>
            </a:r>
            <a:endParaRPr lang="en-US" altLang="en-US" sz="4800" b="0" dirty="0" smtClean="0"/>
          </a:p>
        </p:txBody>
      </p:sp>
      <p:sp>
        <p:nvSpPr>
          <p:cNvPr id="5123" name="Rectangle 5"/>
          <p:cNvSpPr>
            <a:spLocks noGrp="1" noChangeArrowheads="1"/>
          </p:cNvSpPr>
          <p:nvPr>
            <p:ph type="subTitle" idx="1"/>
          </p:nvPr>
        </p:nvSpPr>
        <p:spPr>
          <a:xfrm>
            <a:off x="395288" y="5349875"/>
            <a:ext cx="6711950" cy="609600"/>
          </a:xfrm>
        </p:spPr>
        <p:txBody>
          <a:bodyPr/>
          <a:lstStyle/>
          <a:p>
            <a:pPr eaLnBrk="1" hangingPunct="1"/>
            <a:r>
              <a:rPr lang="en-GB" altLang="en-US" sz="2000" dirty="0" smtClean="0">
                <a:solidFill>
                  <a:schemeClr val="accent1"/>
                </a:solidFill>
              </a:rPr>
              <a:t/>
            </a:r>
            <a:br>
              <a:rPr lang="en-GB" altLang="en-US" sz="2000" dirty="0" smtClean="0">
                <a:solidFill>
                  <a:schemeClr val="accent1"/>
                </a:solidFill>
              </a:rPr>
            </a:br>
            <a:r>
              <a:rPr lang="en-GB" altLang="en-US" sz="2000" dirty="0" smtClean="0">
                <a:solidFill>
                  <a:schemeClr val="accent1"/>
                </a:solidFill>
              </a:rPr>
              <a:t>1 April 2014</a:t>
            </a:r>
          </a:p>
        </p:txBody>
      </p:sp>
      <p:sp>
        <p:nvSpPr>
          <p:cNvPr id="5124" name="Text Box 7"/>
          <p:cNvSpPr txBox="1">
            <a:spLocks noChangeArrowheads="1"/>
          </p:cNvSpPr>
          <p:nvPr/>
        </p:nvSpPr>
        <p:spPr bwMode="auto">
          <a:xfrm>
            <a:off x="395288" y="4365625"/>
            <a:ext cx="73453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b="1" dirty="0" smtClean="0"/>
              <a:t>RADKA MACHKOVA</a:t>
            </a:r>
            <a:endParaRPr lang="en-GB" altLang="en-US" sz="2000" b="1" dirty="0"/>
          </a:p>
          <a:p>
            <a:pPr eaLnBrk="1" hangingPunct="1"/>
            <a:r>
              <a:rPr lang="en-GB" altLang="en-US" sz="2000" dirty="0" smtClean="0"/>
              <a:t>Business Manager – South Easter </a:t>
            </a:r>
            <a:r>
              <a:rPr lang="en-GB" altLang="en-US" sz="2000" dirty="0"/>
              <a:t>Europe</a:t>
            </a:r>
            <a:endParaRPr lang="en-US" alt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a:spLocks noChangeArrowheads="1"/>
          </p:cNvSpPr>
          <p:nvPr/>
        </p:nvSpPr>
        <p:spPr bwMode="auto">
          <a:xfrm>
            <a:off x="836613" y="2251075"/>
            <a:ext cx="3675062"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b="1">
                <a:solidFill>
                  <a:srgbClr val="008F5A"/>
                </a:solidFill>
              </a:rPr>
              <a:t>Discovery</a:t>
            </a:r>
          </a:p>
          <a:p>
            <a:pPr eaLnBrk="1" hangingPunct="1"/>
            <a:endParaRPr lang="en-GB" altLang="en-US" sz="2000" b="1">
              <a:solidFill>
                <a:srgbClr val="000000"/>
              </a:solidFill>
            </a:endParaRPr>
          </a:p>
          <a:p>
            <a:pPr eaLnBrk="1" hangingPunct="1"/>
            <a:endParaRPr lang="en-GB" altLang="en-US" sz="2000" b="1">
              <a:solidFill>
                <a:srgbClr val="000000"/>
              </a:solidFill>
            </a:endParaRPr>
          </a:p>
          <a:p>
            <a:pPr eaLnBrk="1" hangingPunct="1"/>
            <a:endParaRPr lang="en-GB" altLang="en-US" sz="2000" b="1">
              <a:solidFill>
                <a:srgbClr val="000000"/>
              </a:solidFill>
            </a:endParaRPr>
          </a:p>
          <a:p>
            <a:pPr eaLnBrk="1" hangingPunct="1"/>
            <a:endParaRPr lang="en-GB" altLang="en-US" sz="2000" b="1">
              <a:solidFill>
                <a:srgbClr val="000000"/>
              </a:solidFill>
            </a:endParaRPr>
          </a:p>
          <a:p>
            <a:pPr eaLnBrk="1" hangingPunct="1"/>
            <a:endParaRPr lang="en-GB" altLang="en-US" sz="2000" b="1">
              <a:solidFill>
                <a:srgbClr val="000000"/>
              </a:solidFill>
            </a:endParaRPr>
          </a:p>
          <a:p>
            <a:pPr eaLnBrk="1" hangingPunct="1"/>
            <a:endParaRPr lang="en-GB" altLang="en-US" sz="2000" b="1">
              <a:solidFill>
                <a:srgbClr val="000000"/>
              </a:solidFill>
            </a:endParaRPr>
          </a:p>
          <a:p>
            <a:pPr eaLnBrk="1" hangingPunct="1"/>
            <a:endParaRPr lang="en-GB" altLang="en-US" sz="2000" b="1">
              <a:solidFill>
                <a:srgbClr val="000000"/>
              </a:solidFill>
            </a:endParaRPr>
          </a:p>
        </p:txBody>
      </p:sp>
      <p:sp>
        <p:nvSpPr>
          <p:cNvPr id="37891" name="Title 1"/>
          <p:cNvSpPr>
            <a:spLocks noGrp="1"/>
          </p:cNvSpPr>
          <p:nvPr>
            <p:ph type="title"/>
          </p:nvPr>
        </p:nvSpPr>
        <p:spPr/>
        <p:txBody>
          <a:bodyPr/>
          <a:lstStyle/>
          <a:p>
            <a:r>
              <a:rPr lang="en-GB" altLang="en-US" smtClean="0"/>
              <a:t>Support for Your Library</a:t>
            </a:r>
          </a:p>
        </p:txBody>
      </p:sp>
      <p:sp>
        <p:nvSpPr>
          <p:cNvPr id="10" name="TextBox 9"/>
          <p:cNvSpPr txBox="1"/>
          <p:nvPr/>
        </p:nvSpPr>
        <p:spPr>
          <a:xfrm>
            <a:off x="395536" y="1412776"/>
            <a:ext cx="6035627" cy="584775"/>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pPr>
              <a:defRPr/>
            </a:pPr>
            <a:r>
              <a:rPr lang="en-GB" sz="3200" b="1" dirty="0">
                <a:solidFill>
                  <a:srgbClr val="FFFFFF"/>
                </a:solidFill>
              </a:rPr>
              <a:t>Industry Standards Compliant</a:t>
            </a:r>
          </a:p>
        </p:txBody>
      </p:sp>
      <p:grpSp>
        <p:nvGrpSpPr>
          <p:cNvPr id="37895" name="Group 17"/>
          <p:cNvGrpSpPr>
            <a:grpSpLocks/>
          </p:cNvGrpSpPr>
          <p:nvPr/>
        </p:nvGrpSpPr>
        <p:grpSpPr bwMode="auto">
          <a:xfrm>
            <a:off x="836613" y="2654300"/>
            <a:ext cx="3536950" cy="1857375"/>
            <a:chOff x="466135" y="2576042"/>
            <a:chExt cx="3536356" cy="1857847"/>
          </a:xfrm>
        </p:grpSpPr>
        <p:pic>
          <p:nvPicPr>
            <p:cNvPr id="379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527" y="2576042"/>
              <a:ext cx="1641319" cy="451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135" y="2612901"/>
              <a:ext cx="1781173"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409" y="2990726"/>
              <a:ext cx="1364882" cy="805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1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7417" y="3307998"/>
              <a:ext cx="1734810" cy="473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1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7991" y="4032942"/>
              <a:ext cx="1714500"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1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2409" y="3878718"/>
              <a:ext cx="1781174" cy="555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 name="Group 8"/>
          <p:cNvGrpSpPr>
            <a:grpSpLocks/>
          </p:cNvGrpSpPr>
          <p:nvPr/>
        </p:nvGrpSpPr>
        <p:grpSpPr bwMode="auto">
          <a:xfrm>
            <a:off x="5067300" y="2251075"/>
            <a:ext cx="3040063" cy="1939925"/>
            <a:chOff x="4915611" y="4332736"/>
            <a:chExt cx="3040765" cy="1938992"/>
          </a:xfrm>
        </p:grpSpPr>
        <p:sp>
          <p:nvSpPr>
            <p:cNvPr id="37905" name="TextBox 20"/>
            <p:cNvSpPr txBox="1">
              <a:spLocks noChangeArrowheads="1"/>
            </p:cNvSpPr>
            <p:nvPr/>
          </p:nvSpPr>
          <p:spPr bwMode="auto">
            <a:xfrm>
              <a:off x="4915611" y="4332736"/>
              <a:ext cx="304076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b="1">
                  <a:solidFill>
                    <a:srgbClr val="008F5A"/>
                  </a:solidFill>
                </a:rPr>
                <a:t>Citation Management</a:t>
              </a:r>
            </a:p>
            <a:p>
              <a:pPr eaLnBrk="1" hangingPunct="1"/>
              <a:endParaRPr lang="en-GB" altLang="en-US" sz="2000" b="1">
                <a:solidFill>
                  <a:srgbClr val="000000"/>
                </a:solidFill>
              </a:endParaRPr>
            </a:p>
            <a:p>
              <a:pPr eaLnBrk="1" hangingPunct="1"/>
              <a:endParaRPr lang="en-GB" altLang="en-US" sz="2000" b="1">
                <a:solidFill>
                  <a:srgbClr val="000000"/>
                </a:solidFill>
              </a:endParaRPr>
            </a:p>
            <a:p>
              <a:pPr eaLnBrk="1" hangingPunct="1"/>
              <a:endParaRPr lang="en-GB" altLang="en-US" sz="2000" b="1">
                <a:solidFill>
                  <a:srgbClr val="000000"/>
                </a:solidFill>
              </a:endParaRPr>
            </a:p>
            <a:p>
              <a:pPr eaLnBrk="1" hangingPunct="1"/>
              <a:endParaRPr lang="en-GB" altLang="en-US" sz="2000" b="1">
                <a:solidFill>
                  <a:srgbClr val="000000"/>
                </a:solidFill>
              </a:endParaRPr>
            </a:p>
            <a:p>
              <a:pPr eaLnBrk="1" hangingPunct="1"/>
              <a:endParaRPr lang="en-GB" altLang="en-US" sz="2000" b="1">
                <a:solidFill>
                  <a:srgbClr val="000000"/>
                </a:solidFill>
              </a:endParaRPr>
            </a:p>
          </p:txBody>
        </p:sp>
        <p:grpSp>
          <p:nvGrpSpPr>
            <p:cNvPr id="37906" name="Group 6"/>
            <p:cNvGrpSpPr>
              <a:grpSpLocks/>
            </p:cNvGrpSpPr>
            <p:nvPr/>
          </p:nvGrpSpPr>
          <p:grpSpPr bwMode="auto">
            <a:xfrm>
              <a:off x="5011094" y="4813396"/>
              <a:ext cx="2673180" cy="1079913"/>
              <a:chOff x="4888701" y="4692024"/>
              <a:chExt cx="2673180" cy="1079913"/>
            </a:xfrm>
          </p:grpSpPr>
          <p:pic>
            <p:nvPicPr>
              <p:cNvPr id="37907"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09291" y="5313241"/>
                <a:ext cx="1009130" cy="458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8"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9587" y="4737655"/>
                <a:ext cx="1422228" cy="360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9"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65831" y="4692024"/>
                <a:ext cx="1096050" cy="488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1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88701" y="5361191"/>
                <a:ext cx="1433114" cy="38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7" name="Group 16"/>
          <p:cNvGrpSpPr>
            <a:grpSpLocks/>
          </p:cNvGrpSpPr>
          <p:nvPr/>
        </p:nvGrpSpPr>
        <p:grpSpPr bwMode="auto">
          <a:xfrm>
            <a:off x="5173663" y="4937125"/>
            <a:ext cx="3040062" cy="1339850"/>
            <a:chOff x="4923825" y="2204864"/>
            <a:chExt cx="3040765" cy="1339699"/>
          </a:xfrm>
        </p:grpSpPr>
        <p:sp>
          <p:nvSpPr>
            <p:cNvPr id="37902" name="Content Placeholder 2"/>
            <p:cNvSpPr txBox="1">
              <a:spLocks/>
            </p:cNvSpPr>
            <p:nvPr/>
          </p:nvSpPr>
          <p:spPr bwMode="auto">
            <a:xfrm>
              <a:off x="4923825" y="2204864"/>
              <a:ext cx="3040765" cy="133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en-GB" altLang="en-US" sz="2000" b="1">
                  <a:solidFill>
                    <a:srgbClr val="008F5A"/>
                  </a:solidFill>
                </a:rPr>
                <a:t>Authentication</a:t>
              </a:r>
            </a:p>
          </p:txBody>
        </p:sp>
        <p:pic>
          <p:nvPicPr>
            <p:cNvPr id="37903"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11094" y="2693544"/>
              <a:ext cx="1577129" cy="54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4"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11001" y="2612901"/>
              <a:ext cx="790263" cy="7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a:grpSpLocks/>
          </p:cNvGrpSpPr>
          <p:nvPr/>
        </p:nvGrpSpPr>
        <p:grpSpPr bwMode="auto">
          <a:xfrm>
            <a:off x="836613" y="4937125"/>
            <a:ext cx="3675062" cy="1016000"/>
            <a:chOff x="466134" y="5219891"/>
            <a:chExt cx="3674468" cy="1015663"/>
          </a:xfrm>
        </p:grpSpPr>
        <p:sp>
          <p:nvSpPr>
            <p:cNvPr id="37899" name="TextBox 5"/>
            <p:cNvSpPr txBox="1">
              <a:spLocks noChangeArrowheads="1"/>
            </p:cNvSpPr>
            <p:nvPr/>
          </p:nvSpPr>
          <p:spPr bwMode="auto">
            <a:xfrm>
              <a:off x="466134" y="5219891"/>
              <a:ext cx="36744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000" b="1">
                  <a:solidFill>
                    <a:srgbClr val="008F5A"/>
                  </a:solidFill>
                </a:rPr>
                <a:t>Usage statistics</a:t>
              </a:r>
            </a:p>
            <a:p>
              <a:pPr eaLnBrk="1" hangingPunct="1"/>
              <a:endParaRPr lang="en-GB" altLang="en-US" sz="2000" b="1">
                <a:solidFill>
                  <a:srgbClr val="000000"/>
                </a:solidFill>
              </a:endParaRPr>
            </a:p>
            <a:p>
              <a:pPr eaLnBrk="1" hangingPunct="1"/>
              <a:endParaRPr lang="en-GB" altLang="en-US" sz="2000" b="1">
                <a:solidFill>
                  <a:srgbClr val="000000"/>
                </a:solidFill>
              </a:endParaRPr>
            </a:p>
          </p:txBody>
        </p:sp>
        <p:pic>
          <p:nvPicPr>
            <p:cNvPr id="37900" name="Picture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3975" y="5726137"/>
              <a:ext cx="1102179" cy="401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901"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96872" y="5693284"/>
              <a:ext cx="10572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969420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4435" y="1484784"/>
            <a:ext cx="3676606" cy="518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730" y="1484784"/>
            <a:ext cx="1368152"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4" name="Rectangle 3"/>
          <p:cNvSpPr/>
          <p:nvPr/>
        </p:nvSpPr>
        <p:spPr>
          <a:xfrm>
            <a:off x="241480" y="476672"/>
            <a:ext cx="6058712" cy="584775"/>
          </a:xfrm>
          <a:prstGeom prst="rect">
            <a:avLst/>
          </a:prstGeom>
        </p:spPr>
        <p:txBody>
          <a:bodyPr wrap="square">
            <a:spAutoFit/>
          </a:bodyPr>
          <a:lstStyle/>
          <a:p>
            <a:r>
              <a:rPr lang="en-US" sz="3200" b="1" dirty="0">
                <a:latin typeface="Swis721 Lt BT" pitchFamily="34" charset="0"/>
              </a:rPr>
              <a:t>Be different, </a:t>
            </a:r>
            <a:r>
              <a:rPr lang="en-US" sz="3200" b="1" dirty="0" smtClean="0">
                <a:solidFill>
                  <a:srgbClr val="008F5A"/>
                </a:solidFill>
                <a:latin typeface="Swis721 Lt BT" pitchFamily="34" charset="0"/>
              </a:rPr>
              <a:t>do different ...</a:t>
            </a:r>
            <a:r>
              <a:rPr lang="en-US" sz="3200" b="1" dirty="0" smtClean="0">
                <a:latin typeface="Swis721 Lt BT" pitchFamily="34" charset="0"/>
              </a:rPr>
              <a:t> </a:t>
            </a:r>
            <a:endParaRPr lang="en-GB" sz="3200" b="1" dirty="0"/>
          </a:p>
        </p:txBody>
      </p:sp>
    </p:spTree>
    <p:extLst>
      <p:ext uri="{BB962C8B-B14F-4D97-AF65-F5344CB8AC3E}">
        <p14:creationId xmlns:p14="http://schemas.microsoft.com/office/powerpoint/2010/main" val="26979456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dirty="0" smtClean="0"/>
              <a:t>New Platform </a:t>
            </a:r>
            <a:r>
              <a:rPr lang="en-GB" altLang="en-US" u="sng" dirty="0" smtClean="0">
                <a:solidFill>
                  <a:srgbClr val="00974D"/>
                </a:solidFill>
              </a:rPr>
              <a:t>www.emeraldinsight.com </a:t>
            </a:r>
          </a:p>
        </p:txBody>
      </p:sp>
      <p:pic>
        <p:nvPicPr>
          <p:cNvPr id="4" name="Picture 2">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59632" y="1365985"/>
            <a:ext cx="7488832" cy="530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pic>
        <p:nvPicPr>
          <p:cNvPr id="102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340768"/>
            <a:ext cx="1368152"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
        <p:nvSpPr>
          <p:cNvPr id="8" name="Rectangle 7"/>
          <p:cNvSpPr/>
          <p:nvPr/>
        </p:nvSpPr>
        <p:spPr bwMode="auto">
          <a:xfrm>
            <a:off x="1619672" y="5404748"/>
            <a:ext cx="4392488" cy="1296144"/>
          </a:xfrm>
          <a:prstGeom prst="rect">
            <a:avLst/>
          </a:prstGeom>
          <a:noFill/>
          <a:ln w="34925">
            <a:solidFill>
              <a:srgbClr val="ED8D0D"/>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
        <p:nvSpPr>
          <p:cNvPr id="9" name="Rectangle 8"/>
          <p:cNvSpPr/>
          <p:nvPr/>
        </p:nvSpPr>
        <p:spPr bwMode="auto">
          <a:xfrm>
            <a:off x="6138966" y="5428200"/>
            <a:ext cx="2361942" cy="1256926"/>
          </a:xfrm>
          <a:prstGeom prst="rect">
            <a:avLst/>
          </a:prstGeom>
          <a:noFill/>
          <a:ln w="34925">
            <a:solidFill>
              <a:srgbClr val="ED8D0D"/>
            </a:solid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3861047"/>
            <a:ext cx="8353425" cy="2996953"/>
          </a:xfrm>
        </p:spPr>
        <p:txBody>
          <a:bodyPr/>
          <a:lstStyle/>
          <a:p>
            <a:r>
              <a:rPr lang="en-US" b="1" dirty="0" smtClean="0">
                <a:solidFill>
                  <a:srgbClr val="00974D"/>
                </a:solidFill>
              </a:rPr>
              <a:t>Brand new training program </a:t>
            </a:r>
            <a:r>
              <a:rPr lang="en-US" dirty="0" smtClean="0"/>
              <a:t>offering comprehensive, constructive advice and training on pertinent aspect of academic research</a:t>
            </a:r>
          </a:p>
          <a:p>
            <a:r>
              <a:rPr lang="en-US" b="1" dirty="0" smtClean="0">
                <a:solidFill>
                  <a:srgbClr val="00974D"/>
                </a:solidFill>
              </a:rPr>
              <a:t>More then 10 core modules </a:t>
            </a:r>
            <a:r>
              <a:rPr lang="en-US" dirty="0" smtClean="0"/>
              <a:t>options including Academic Writing, Writing for Publication, Essentials of a Quality </a:t>
            </a:r>
            <a:r>
              <a:rPr lang="en-US" dirty="0"/>
              <a:t>P</a:t>
            </a:r>
            <a:r>
              <a:rPr lang="en-US" dirty="0" smtClean="0"/>
              <a:t>aper, Research Evaluation, Science Publishing, Research Strategy….</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8" y="1550231"/>
            <a:ext cx="887477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209" y="692696"/>
            <a:ext cx="7676053"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81" y="1340768"/>
            <a:ext cx="1368152"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742310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ltLang="en-US" dirty="0" smtClean="0"/>
              <a:t>Questions?</a:t>
            </a:r>
            <a:endParaRPr lang="en-US" altLang="en-US" dirty="0" smtClean="0"/>
          </a:p>
        </p:txBody>
      </p:sp>
      <p:sp>
        <p:nvSpPr>
          <p:cNvPr id="23555" name="Rectangle 3"/>
          <p:cNvSpPr>
            <a:spLocks noGrp="1" noChangeArrowheads="1"/>
          </p:cNvSpPr>
          <p:nvPr>
            <p:ph type="body" idx="1"/>
          </p:nvPr>
        </p:nvSpPr>
        <p:spPr>
          <a:xfrm>
            <a:off x="323850" y="1676400"/>
            <a:ext cx="8439150" cy="4632325"/>
          </a:xfrm>
        </p:spPr>
        <p:txBody>
          <a:bodyPr/>
          <a:lstStyle/>
          <a:p>
            <a:pPr eaLnBrk="1" hangingPunct="1">
              <a:buFontTx/>
              <a:buNone/>
            </a:pPr>
            <a:r>
              <a:rPr lang="en-GB" altLang="en-US" b="1" dirty="0" smtClean="0"/>
              <a:t>	Your local Emerald representative</a:t>
            </a:r>
            <a:r>
              <a:rPr lang="en-GB" altLang="en-US" dirty="0" smtClean="0"/>
              <a:t>:</a:t>
            </a:r>
          </a:p>
          <a:p>
            <a:pPr eaLnBrk="1" hangingPunct="1">
              <a:buFontTx/>
              <a:buNone/>
            </a:pPr>
            <a:r>
              <a:rPr lang="en-GB" altLang="en-US" dirty="0" smtClean="0"/>
              <a:t>	Radka Machkova</a:t>
            </a:r>
          </a:p>
          <a:p>
            <a:pPr eaLnBrk="1" hangingPunct="1">
              <a:buFontTx/>
              <a:buNone/>
            </a:pPr>
            <a:r>
              <a:rPr lang="en-GB" altLang="en-US" dirty="0" smtClean="0"/>
              <a:t>	Business Manager - Slovakia</a:t>
            </a:r>
          </a:p>
          <a:p>
            <a:pPr eaLnBrk="1" hangingPunct="1">
              <a:buFontTx/>
              <a:buNone/>
            </a:pPr>
            <a:r>
              <a:rPr lang="en-GB" altLang="en-US" dirty="0" smtClean="0"/>
              <a:t>	+420 608980867</a:t>
            </a:r>
          </a:p>
          <a:p>
            <a:pPr eaLnBrk="1" hangingPunct="1">
              <a:buFontTx/>
              <a:buNone/>
            </a:pPr>
            <a:r>
              <a:rPr lang="en-GB" altLang="en-US" dirty="0" smtClean="0">
                <a:solidFill>
                  <a:srgbClr val="00974D"/>
                </a:solidFill>
              </a:rPr>
              <a:t>	RMachkova@emeraldinsight.com </a:t>
            </a:r>
          </a:p>
          <a:p>
            <a:pPr eaLnBrk="1" hangingPunct="1"/>
            <a:endParaRPr lang="en-US" altLang="en-US" dirty="0" smtClean="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mtClean="0"/>
              <a:t>Emerald Group Publishing Ltd</a:t>
            </a:r>
            <a:endParaRPr lang="en-US" altLang="en-US" smtClean="0"/>
          </a:p>
        </p:txBody>
      </p:sp>
      <p:sp>
        <p:nvSpPr>
          <p:cNvPr id="6147" name="Rectangle 3"/>
          <p:cNvSpPr>
            <a:spLocks noGrp="1" noChangeArrowheads="1"/>
          </p:cNvSpPr>
          <p:nvPr>
            <p:ph type="body" idx="1"/>
          </p:nvPr>
        </p:nvSpPr>
        <p:spPr>
          <a:xfrm>
            <a:off x="323850" y="1700213"/>
            <a:ext cx="8496300" cy="4897437"/>
          </a:xfrm>
        </p:spPr>
        <p:txBody>
          <a:bodyPr/>
          <a:lstStyle/>
          <a:p>
            <a:pPr eaLnBrk="1" hangingPunct="1">
              <a:buFontTx/>
              <a:buNone/>
            </a:pPr>
            <a:endParaRPr lang="en-GB" altLang="en-US" dirty="0" smtClean="0"/>
          </a:p>
          <a:p>
            <a:pPr eaLnBrk="1" hangingPunct="1">
              <a:buFontTx/>
              <a:buNone/>
            </a:pPr>
            <a:endParaRPr lang="en-GB" altLang="en-US" dirty="0" smtClean="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42118" y="3357563"/>
            <a:ext cx="1937711" cy="284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Rectangle 5"/>
          <p:cNvSpPr>
            <a:spLocks noChangeArrowheads="1"/>
          </p:cNvSpPr>
          <p:nvPr/>
        </p:nvSpPr>
        <p:spPr bwMode="auto">
          <a:xfrm>
            <a:off x="323850" y="3357563"/>
            <a:ext cx="5903913" cy="2843212"/>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100000"/>
              </a:spcBef>
              <a:spcAft>
                <a:spcPct val="50000"/>
              </a:spcAft>
              <a:buFontTx/>
              <a:buChar char="•"/>
            </a:pPr>
            <a:r>
              <a:rPr lang="pt-PT" altLang="en-US" b="1" dirty="0">
                <a:solidFill>
                  <a:schemeClr val="bg1"/>
                </a:solidFill>
              </a:rPr>
              <a:t> Over 40 years experience as a scholarly publisher</a:t>
            </a:r>
            <a:endParaRPr lang="pt-PT" altLang="zh-CN" b="1" dirty="0">
              <a:solidFill>
                <a:schemeClr val="bg1"/>
              </a:solidFill>
              <a:ea typeface="宋体" pitchFamily="2" charset="-122"/>
            </a:endParaRPr>
          </a:p>
          <a:p>
            <a:pPr eaLnBrk="1" hangingPunct="1">
              <a:spcBef>
                <a:spcPct val="50000"/>
              </a:spcBef>
              <a:spcAft>
                <a:spcPct val="50000"/>
              </a:spcAft>
              <a:buFontTx/>
              <a:buChar char="•"/>
            </a:pPr>
            <a:r>
              <a:rPr lang="pt-BR" altLang="zh-CN" b="1" dirty="0">
                <a:solidFill>
                  <a:schemeClr val="bg1"/>
                </a:solidFill>
                <a:ea typeface="宋体" pitchFamily="2" charset="-122"/>
              </a:rPr>
              <a:t> Established in 1967 by a group of academics from   </a:t>
            </a:r>
            <a:br>
              <a:rPr lang="pt-BR" altLang="zh-CN" b="1" dirty="0">
                <a:solidFill>
                  <a:schemeClr val="bg1"/>
                </a:solidFill>
                <a:ea typeface="宋体" pitchFamily="2" charset="-122"/>
              </a:rPr>
            </a:br>
            <a:r>
              <a:rPr lang="pt-BR" altLang="zh-CN" b="1" dirty="0">
                <a:solidFill>
                  <a:schemeClr val="bg1"/>
                </a:solidFill>
                <a:ea typeface="宋体" pitchFamily="2" charset="-122"/>
              </a:rPr>
              <a:t>  the </a:t>
            </a:r>
            <a:r>
              <a:rPr lang="pt-BR" altLang="zh-CN" b="1" dirty="0" smtClean="0">
                <a:solidFill>
                  <a:schemeClr val="bg1"/>
                </a:solidFill>
                <a:ea typeface="宋体" pitchFamily="2" charset="-122"/>
              </a:rPr>
              <a:t>Bradford School of Management (UK</a:t>
            </a:r>
            <a:r>
              <a:rPr lang="pt-BR" altLang="zh-CN" b="1" dirty="0">
                <a:solidFill>
                  <a:schemeClr val="bg1"/>
                </a:solidFill>
                <a:ea typeface="宋体" pitchFamily="2" charset="-122"/>
              </a:rPr>
              <a:t>)</a:t>
            </a:r>
          </a:p>
          <a:p>
            <a:pPr eaLnBrk="1" hangingPunct="1">
              <a:spcBef>
                <a:spcPct val="50000"/>
              </a:spcBef>
              <a:spcAft>
                <a:spcPct val="50000"/>
              </a:spcAft>
              <a:buFontTx/>
              <a:buChar char="•"/>
            </a:pPr>
            <a:r>
              <a:rPr lang="en-GB" altLang="zh-CN" b="1" dirty="0">
                <a:solidFill>
                  <a:schemeClr val="bg1"/>
                </a:solidFill>
                <a:ea typeface="宋体" pitchFamily="2" charset="-122"/>
              </a:rPr>
              <a:t> The world’s leading scholarly publisher of journals   </a:t>
            </a:r>
            <a:br>
              <a:rPr lang="en-GB" altLang="zh-CN" b="1" dirty="0">
                <a:solidFill>
                  <a:schemeClr val="bg1"/>
                </a:solidFill>
                <a:ea typeface="宋体" pitchFamily="2" charset="-122"/>
              </a:rPr>
            </a:br>
            <a:r>
              <a:rPr lang="en-GB" altLang="zh-CN" b="1" dirty="0">
                <a:solidFill>
                  <a:schemeClr val="bg1"/>
                </a:solidFill>
                <a:ea typeface="宋体" pitchFamily="2" charset="-122"/>
              </a:rPr>
              <a:t>   and books in business and management </a:t>
            </a:r>
          </a:p>
          <a:p>
            <a:pPr eaLnBrk="1" hangingPunct="1">
              <a:spcBef>
                <a:spcPct val="50000"/>
              </a:spcBef>
              <a:spcAft>
                <a:spcPct val="50000"/>
              </a:spcAft>
              <a:buFontTx/>
              <a:buChar char="•"/>
            </a:pPr>
            <a:r>
              <a:rPr lang="pt-PT" altLang="zh-CN" b="1" dirty="0">
                <a:solidFill>
                  <a:schemeClr val="bg1"/>
                </a:solidFill>
                <a:ea typeface="宋体" pitchFamily="2" charset="-122"/>
              </a:rPr>
              <a:t> In </a:t>
            </a:r>
            <a:r>
              <a:rPr lang="pt-PT" altLang="zh-CN" b="1" dirty="0" smtClean="0">
                <a:solidFill>
                  <a:schemeClr val="bg1"/>
                </a:solidFill>
                <a:ea typeface="宋体" pitchFamily="2" charset="-122"/>
              </a:rPr>
              <a:t>2014 </a:t>
            </a:r>
            <a:r>
              <a:rPr lang="pt-PT" altLang="zh-CN" b="1" dirty="0">
                <a:solidFill>
                  <a:schemeClr val="bg1"/>
                </a:solidFill>
                <a:ea typeface="宋体" pitchFamily="2" charset="-122"/>
              </a:rPr>
              <a:t>Emerald publishes almost 300 journals and </a:t>
            </a:r>
            <a:br>
              <a:rPr lang="pt-PT" altLang="zh-CN" b="1" dirty="0">
                <a:solidFill>
                  <a:schemeClr val="bg1"/>
                </a:solidFill>
                <a:ea typeface="宋体" pitchFamily="2" charset="-122"/>
              </a:rPr>
            </a:br>
            <a:r>
              <a:rPr lang="pt-PT" altLang="zh-CN" b="1" dirty="0">
                <a:solidFill>
                  <a:schemeClr val="bg1"/>
                </a:solidFill>
                <a:ea typeface="宋体" pitchFamily="2" charset="-122"/>
              </a:rPr>
              <a:t>  </a:t>
            </a:r>
            <a:r>
              <a:rPr lang="en-US" altLang="zh-CN" b="1" dirty="0">
                <a:solidFill>
                  <a:schemeClr val="bg1"/>
                </a:solidFill>
                <a:ea typeface="宋体" pitchFamily="2" charset="-122"/>
              </a:rPr>
              <a:t>over </a:t>
            </a:r>
            <a:r>
              <a:rPr lang="en-US" altLang="zh-CN" b="1" dirty="0" smtClean="0">
                <a:solidFill>
                  <a:schemeClr val="bg1"/>
                </a:solidFill>
                <a:ea typeface="宋体" pitchFamily="2" charset="-122"/>
              </a:rPr>
              <a:t>1000 </a:t>
            </a:r>
            <a:r>
              <a:rPr lang="en-US" altLang="zh-CN" b="1" dirty="0">
                <a:solidFill>
                  <a:schemeClr val="bg1"/>
                </a:solidFill>
                <a:ea typeface="宋体" pitchFamily="2" charset="-122"/>
              </a:rPr>
              <a:t>textbooks and eBook Series </a:t>
            </a:r>
            <a:endParaRPr lang="pt-PT" altLang="zh-CN" b="1" dirty="0">
              <a:solidFill>
                <a:schemeClr val="bg1"/>
              </a:solidFill>
              <a:ea typeface="宋体" pitchFamily="2" charset="-122"/>
            </a:endParaRPr>
          </a:p>
        </p:txBody>
      </p:sp>
      <p:sp>
        <p:nvSpPr>
          <p:cNvPr id="6150" name="Text Box 6"/>
          <p:cNvSpPr txBox="1">
            <a:spLocks noChangeArrowheads="1"/>
          </p:cNvSpPr>
          <p:nvPr/>
        </p:nvSpPr>
        <p:spPr bwMode="auto">
          <a:xfrm>
            <a:off x="468313" y="1557338"/>
            <a:ext cx="8135937"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2600" b="1" dirty="0">
                <a:solidFill>
                  <a:schemeClr val="accent1"/>
                </a:solidFill>
              </a:rPr>
              <a:t>Emerald is a leading independent publisher of global research with impact in business, society, public policy and education</a:t>
            </a:r>
            <a:endParaRPr lang="en-US" altLang="en-US" sz="2600" b="1" dirty="0">
              <a:solidFill>
                <a:schemeClr val="accent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85114" y="2797629"/>
            <a:ext cx="2275115" cy="369332"/>
          </a:xfrm>
          <a:prstGeom prst="rect">
            <a:avLst/>
          </a:prstGeom>
          <a:noFill/>
        </p:spPr>
        <p:txBody>
          <a:bodyPr wrap="square" rtlCol="0">
            <a:spAutoFit/>
          </a:bodyPr>
          <a:lstStyle/>
          <a:p>
            <a:r>
              <a:rPr lang="en-GB" dirty="0" smtClean="0"/>
              <a:t>.</a:t>
            </a:r>
            <a:endParaRPr lang="en-GB" dirty="0"/>
          </a:p>
        </p:txBody>
      </p:sp>
      <p:sp>
        <p:nvSpPr>
          <p:cNvPr id="4099" name="Rectangle 3"/>
          <p:cNvSpPr>
            <a:spLocks noGrp="1" noChangeArrowheads="1"/>
          </p:cNvSpPr>
          <p:nvPr>
            <p:ph type="body" idx="1"/>
          </p:nvPr>
        </p:nvSpPr>
        <p:spPr>
          <a:xfrm>
            <a:off x="395289" y="1412875"/>
            <a:ext cx="4764540" cy="2098728"/>
          </a:xfrm>
          <a:ln/>
        </p:spPr>
        <p:txBody>
          <a:bodyPr/>
          <a:lstStyle/>
          <a:p>
            <a:pPr marL="0" indent="0">
              <a:buNone/>
            </a:pPr>
            <a:r>
              <a:rPr lang="en-GB" dirty="0" smtClean="0">
                <a:solidFill>
                  <a:schemeClr val="tx1">
                    <a:lumMod val="75000"/>
                    <a:lumOff val="25000"/>
                  </a:schemeClr>
                </a:solidFill>
              </a:rPr>
              <a:t>We show commitment </a:t>
            </a:r>
            <a:r>
              <a:rPr lang="en-GB" dirty="0">
                <a:solidFill>
                  <a:schemeClr val="tx1">
                    <a:lumMod val="75000"/>
                    <a:lumOff val="25000"/>
                  </a:schemeClr>
                </a:solidFill>
              </a:rPr>
              <a:t>to </a:t>
            </a:r>
            <a:r>
              <a:rPr lang="en-GB" dirty="0" smtClean="0">
                <a:solidFill>
                  <a:schemeClr val="tx1">
                    <a:lumMod val="75000"/>
                    <a:lumOff val="25000"/>
                  </a:schemeClr>
                </a:solidFill>
              </a:rPr>
              <a:t>quality through excellent </a:t>
            </a:r>
            <a:r>
              <a:rPr lang="en-GB" dirty="0">
                <a:solidFill>
                  <a:schemeClr val="tx1">
                    <a:lumMod val="75000"/>
                    <a:lumOff val="25000"/>
                  </a:schemeClr>
                </a:solidFill>
              </a:rPr>
              <a:t>service and </a:t>
            </a:r>
            <a:r>
              <a:rPr lang="en-GB" dirty="0" smtClean="0">
                <a:solidFill>
                  <a:schemeClr val="tx1">
                    <a:lumMod val="75000"/>
                    <a:lumOff val="25000"/>
                  </a:schemeClr>
                </a:solidFill>
              </a:rPr>
              <a:t>support resources.</a:t>
            </a:r>
          </a:p>
          <a:p>
            <a:pPr marL="0" indent="0">
              <a:buNone/>
            </a:pPr>
            <a:endParaRPr lang="en-GB" dirty="0" smtClean="0">
              <a:solidFill>
                <a:schemeClr val="tx1">
                  <a:lumMod val="75000"/>
                  <a:lumOff val="25000"/>
                </a:schemeClr>
              </a:solidFill>
            </a:endParaRPr>
          </a:p>
          <a:p>
            <a:pPr marL="0" indent="0">
              <a:buNone/>
            </a:pPr>
            <a:r>
              <a:rPr lang="en-GB" dirty="0" smtClean="0">
                <a:solidFill>
                  <a:schemeClr val="tx1">
                    <a:lumMod val="75000"/>
                    <a:lumOff val="25000"/>
                  </a:schemeClr>
                </a:solidFill>
              </a:rPr>
              <a:t>We build strong relationships with…</a:t>
            </a:r>
          </a:p>
        </p:txBody>
      </p:sp>
      <p:sp>
        <p:nvSpPr>
          <p:cNvPr id="3" name="Rectangle 2"/>
          <p:cNvSpPr/>
          <p:nvPr/>
        </p:nvSpPr>
        <p:spPr>
          <a:xfrm>
            <a:off x="2063164" y="3743952"/>
            <a:ext cx="5812972" cy="1077218"/>
          </a:xfrm>
          <a:prstGeom prst="rect">
            <a:avLst/>
          </a:prstGeom>
        </p:spPr>
        <p:txBody>
          <a:bodyPr wrap="square">
            <a:spAutoFit/>
          </a:bodyPr>
          <a:lstStyle/>
          <a:p>
            <a:pPr marL="0" indent="0" algn="ctr">
              <a:buNone/>
            </a:pPr>
            <a:r>
              <a:rPr lang="en-GB" sz="3200" dirty="0">
                <a:solidFill>
                  <a:srgbClr val="008F5A"/>
                </a:solidFill>
              </a:rPr>
              <a:t>more than </a:t>
            </a:r>
            <a:r>
              <a:rPr lang="en-GB" sz="3200" b="1" dirty="0">
                <a:solidFill>
                  <a:schemeClr val="tx1">
                    <a:lumMod val="75000"/>
                    <a:lumOff val="25000"/>
                  </a:schemeClr>
                </a:solidFill>
              </a:rPr>
              <a:t>100,000</a:t>
            </a:r>
            <a:r>
              <a:rPr lang="en-GB" sz="3200" dirty="0">
                <a:solidFill>
                  <a:srgbClr val="008F5A"/>
                </a:solidFill>
              </a:rPr>
              <a:t> </a:t>
            </a:r>
            <a:r>
              <a:rPr lang="en-GB" sz="3200" dirty="0" smtClean="0">
                <a:solidFill>
                  <a:srgbClr val="008F5A"/>
                </a:solidFill>
              </a:rPr>
              <a:t>advisers</a:t>
            </a:r>
            <a:r>
              <a:rPr lang="en-GB" sz="3200" dirty="0">
                <a:solidFill>
                  <a:srgbClr val="008F5A"/>
                </a:solidFill>
              </a:rPr>
              <a:t>, authors and editors </a:t>
            </a:r>
          </a:p>
        </p:txBody>
      </p:sp>
      <p:sp>
        <p:nvSpPr>
          <p:cNvPr id="4" name="Rectangle 3"/>
          <p:cNvSpPr/>
          <p:nvPr/>
        </p:nvSpPr>
        <p:spPr>
          <a:xfrm>
            <a:off x="370756" y="4906993"/>
            <a:ext cx="4076379" cy="1261884"/>
          </a:xfrm>
          <a:prstGeom prst="rect">
            <a:avLst/>
          </a:prstGeom>
        </p:spPr>
        <p:txBody>
          <a:bodyPr wrap="square">
            <a:spAutoFit/>
          </a:bodyPr>
          <a:lstStyle/>
          <a:p>
            <a:pPr marL="0" indent="0" algn="ctr">
              <a:buNone/>
            </a:pPr>
            <a:r>
              <a:rPr lang="en-GB" sz="3800" dirty="0">
                <a:solidFill>
                  <a:srgbClr val="008F5A"/>
                </a:solidFill>
              </a:rPr>
              <a:t>and nearly </a:t>
            </a:r>
            <a:r>
              <a:rPr lang="en-GB" sz="3800" b="1" dirty="0">
                <a:solidFill>
                  <a:schemeClr val="tx1">
                    <a:lumMod val="75000"/>
                    <a:lumOff val="25000"/>
                  </a:schemeClr>
                </a:solidFill>
              </a:rPr>
              <a:t>5,000</a:t>
            </a:r>
            <a:r>
              <a:rPr lang="en-GB" sz="3800" dirty="0">
                <a:solidFill>
                  <a:srgbClr val="008F5A"/>
                </a:solidFill>
              </a:rPr>
              <a:t> customers </a:t>
            </a:r>
          </a:p>
        </p:txBody>
      </p:sp>
      <p:sp>
        <p:nvSpPr>
          <p:cNvPr id="6" name="Rectangle 5"/>
          <p:cNvSpPr/>
          <p:nvPr/>
        </p:nvSpPr>
        <p:spPr>
          <a:xfrm>
            <a:off x="4607125" y="5153805"/>
            <a:ext cx="4171335" cy="1446550"/>
          </a:xfrm>
          <a:prstGeom prst="rect">
            <a:avLst/>
          </a:prstGeom>
        </p:spPr>
        <p:txBody>
          <a:bodyPr wrap="none">
            <a:spAutoFit/>
          </a:bodyPr>
          <a:lstStyle/>
          <a:p>
            <a:pPr marL="0" indent="0" algn="ctr">
              <a:buNone/>
            </a:pPr>
            <a:r>
              <a:rPr lang="en-GB" sz="4400" dirty="0">
                <a:solidFill>
                  <a:srgbClr val="008F5A"/>
                </a:solidFill>
              </a:rPr>
              <a:t>in </a:t>
            </a:r>
            <a:r>
              <a:rPr lang="en-GB" sz="4400" b="1" dirty="0">
                <a:solidFill>
                  <a:schemeClr val="tx1">
                    <a:lumMod val="75000"/>
                    <a:lumOff val="25000"/>
                  </a:schemeClr>
                </a:solidFill>
              </a:rPr>
              <a:t>130</a:t>
            </a:r>
            <a:r>
              <a:rPr lang="en-GB" sz="4400" dirty="0">
                <a:solidFill>
                  <a:srgbClr val="008F5A"/>
                </a:solidFill>
              </a:rPr>
              <a:t> </a:t>
            </a:r>
            <a:r>
              <a:rPr lang="en-GB" sz="4400" dirty="0" smtClean="0">
                <a:solidFill>
                  <a:srgbClr val="008F5A"/>
                </a:solidFill>
              </a:rPr>
              <a:t>countries</a:t>
            </a:r>
            <a:br>
              <a:rPr lang="en-GB" sz="4400" dirty="0" smtClean="0">
                <a:solidFill>
                  <a:srgbClr val="008F5A"/>
                </a:solidFill>
              </a:rPr>
            </a:br>
            <a:r>
              <a:rPr lang="en-GB" sz="4400" dirty="0" smtClean="0">
                <a:solidFill>
                  <a:srgbClr val="008F5A"/>
                </a:solidFill>
              </a:rPr>
              <a:t>worldwide</a:t>
            </a:r>
            <a:endParaRPr lang="en-GB" sz="4400" dirty="0">
              <a:solidFill>
                <a:srgbClr val="008F5A"/>
              </a:solidFill>
            </a:endParaRPr>
          </a:p>
        </p:txBody>
      </p:sp>
      <p:sp>
        <p:nvSpPr>
          <p:cNvPr id="9" name="Rectangle 2"/>
          <p:cNvSpPr>
            <a:spLocks noGrp="1" noChangeArrowheads="1"/>
          </p:cNvSpPr>
          <p:nvPr>
            <p:ph type="title"/>
          </p:nvPr>
        </p:nvSpPr>
        <p:spPr>
          <a:xfrm>
            <a:off x="395286" y="607039"/>
            <a:ext cx="6488317" cy="518499"/>
          </a:xfrm>
          <a:ln/>
        </p:spPr>
        <p:txBody>
          <a:bodyPr/>
          <a:lstStyle/>
          <a:p>
            <a:r>
              <a:rPr lang="en-US" dirty="0" smtClean="0">
                <a:latin typeface="Swis721 Lt BT" pitchFamily="34" charset="0"/>
              </a:rPr>
              <a:t>Be different, </a:t>
            </a:r>
            <a:r>
              <a:rPr lang="en-US" dirty="0" smtClean="0">
                <a:solidFill>
                  <a:srgbClr val="008F5A"/>
                </a:solidFill>
                <a:latin typeface="Swis721 Lt BT" pitchFamily="34" charset="0"/>
              </a:rPr>
              <a:t>do </a:t>
            </a:r>
            <a:r>
              <a:rPr lang="en-US" dirty="0">
                <a:solidFill>
                  <a:srgbClr val="008F5A"/>
                </a:solidFill>
                <a:latin typeface="Swis721 Lt BT" pitchFamily="34" charset="0"/>
              </a:rPr>
              <a:t>different ...</a:t>
            </a:r>
            <a:r>
              <a:rPr lang="en-US" dirty="0" smtClean="0">
                <a:latin typeface="Swis721 Lt BT" pitchFamily="34" charset="0"/>
              </a:rPr>
              <a:t> </a:t>
            </a:r>
            <a:endParaRPr lang="en-US" dirty="0">
              <a:solidFill>
                <a:srgbClr val="008F5A"/>
              </a:solidFill>
              <a:latin typeface="Swis721 Lt BT" pitchFamily="34" charset="0"/>
            </a:endParaRP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370059" y="1522640"/>
            <a:ext cx="3170237" cy="211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423704"/>
      </p:ext>
    </p:extLst>
  </p:cSld>
  <p:clrMapOvr>
    <a:masterClrMapping/>
  </p:clrMapOvr>
  <mc:AlternateContent xmlns:mc="http://schemas.openxmlformats.org/markup-compatibility/2006" xmlns:p14="http://schemas.microsoft.com/office/powerpoint/2010/main">
    <mc:Choice Requires="p14">
      <p:transition spd="slow" p14:dur="4400" advClick="0" advTm="10000">
        <p14:honeycomb/>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2501"/>
                            </p:stCondLst>
                            <p:childTnLst>
                              <p:par>
                                <p:cTn id="8" presetID="10" presetClass="entr" presetSubtype="0" fill="hold" grpId="0" nodeType="afterEffect">
                                  <p:stCondLst>
                                    <p:cond delay="500"/>
                                  </p:stCondLst>
                                  <p:childTnLst>
                                    <p:set>
                                      <p:cBhvr>
                                        <p:cTn id="9" dur="1" fill="hold">
                                          <p:stCondLst>
                                            <p:cond delay="0"/>
                                          </p:stCondLst>
                                        </p:cTn>
                                        <p:tgtEl>
                                          <p:spTgt spid="4099">
                                            <p:txEl>
                                              <p:pRg st="0" end="0"/>
                                            </p:txEl>
                                          </p:spTgt>
                                        </p:tgtEl>
                                        <p:attrNameLst>
                                          <p:attrName>style.visibility</p:attrName>
                                        </p:attrNameLst>
                                      </p:cBhvr>
                                      <p:to>
                                        <p:strVal val="visible"/>
                                      </p:to>
                                    </p:set>
                                    <p:animEffect transition="in" filter="fade">
                                      <p:cBhvr>
                                        <p:cTn id="10" dur="2000"/>
                                        <p:tgtEl>
                                          <p:spTgt spid="4099">
                                            <p:txEl>
                                              <p:pRg st="0" end="0"/>
                                            </p:txEl>
                                          </p:spTgt>
                                        </p:tgtEl>
                                      </p:cBhvr>
                                    </p:animEffect>
                                  </p:childTnLst>
                                </p:cTn>
                              </p:par>
                            </p:childTnLst>
                          </p:cTn>
                        </p:par>
                        <p:par>
                          <p:cTn id="11" fill="hold">
                            <p:stCondLst>
                              <p:cond delay="5001"/>
                            </p:stCondLst>
                            <p:childTnLst>
                              <p:par>
                                <p:cTn id="12" presetID="31" presetClass="entr" presetSubtype="0" fill="hold" nodeType="afterEffect">
                                  <p:stCondLst>
                                    <p:cond delay="0"/>
                                  </p:stCondLst>
                                  <p:childTnLst>
                                    <p:set>
                                      <p:cBhvr>
                                        <p:cTn id="13" dur="1" fill="hold">
                                          <p:stCondLst>
                                            <p:cond delay="0"/>
                                          </p:stCondLst>
                                        </p:cTn>
                                        <p:tgtEl>
                                          <p:spTgt spid="5123"/>
                                        </p:tgtEl>
                                        <p:attrNameLst>
                                          <p:attrName>style.visibility</p:attrName>
                                        </p:attrNameLst>
                                      </p:cBhvr>
                                      <p:to>
                                        <p:strVal val="visible"/>
                                      </p:to>
                                    </p:set>
                                    <p:anim calcmode="lin" valueType="num">
                                      <p:cBhvr>
                                        <p:cTn id="14" dur="1000" fill="hold"/>
                                        <p:tgtEl>
                                          <p:spTgt spid="5123"/>
                                        </p:tgtEl>
                                        <p:attrNameLst>
                                          <p:attrName>ppt_w</p:attrName>
                                        </p:attrNameLst>
                                      </p:cBhvr>
                                      <p:tavLst>
                                        <p:tav tm="0">
                                          <p:val>
                                            <p:fltVal val="0"/>
                                          </p:val>
                                        </p:tav>
                                        <p:tav tm="100000">
                                          <p:val>
                                            <p:strVal val="#ppt_w"/>
                                          </p:val>
                                        </p:tav>
                                      </p:tavLst>
                                    </p:anim>
                                    <p:anim calcmode="lin" valueType="num">
                                      <p:cBhvr>
                                        <p:cTn id="15" dur="1000" fill="hold"/>
                                        <p:tgtEl>
                                          <p:spTgt spid="5123"/>
                                        </p:tgtEl>
                                        <p:attrNameLst>
                                          <p:attrName>ppt_h</p:attrName>
                                        </p:attrNameLst>
                                      </p:cBhvr>
                                      <p:tavLst>
                                        <p:tav tm="0">
                                          <p:val>
                                            <p:fltVal val="0"/>
                                          </p:val>
                                        </p:tav>
                                        <p:tav tm="100000">
                                          <p:val>
                                            <p:strVal val="#ppt_h"/>
                                          </p:val>
                                        </p:tav>
                                      </p:tavLst>
                                    </p:anim>
                                    <p:anim calcmode="lin" valueType="num">
                                      <p:cBhvr>
                                        <p:cTn id="16" dur="1000" fill="hold"/>
                                        <p:tgtEl>
                                          <p:spTgt spid="5123"/>
                                        </p:tgtEl>
                                        <p:attrNameLst>
                                          <p:attrName>style.rotation</p:attrName>
                                        </p:attrNameLst>
                                      </p:cBhvr>
                                      <p:tavLst>
                                        <p:tav tm="0">
                                          <p:val>
                                            <p:fltVal val="90"/>
                                          </p:val>
                                        </p:tav>
                                        <p:tav tm="100000">
                                          <p:val>
                                            <p:fltVal val="0"/>
                                          </p:val>
                                        </p:tav>
                                      </p:tavLst>
                                    </p:anim>
                                    <p:animEffect transition="in" filter="fade">
                                      <p:cBhvr>
                                        <p:cTn id="17" dur="1000"/>
                                        <p:tgtEl>
                                          <p:spTgt spid="5123"/>
                                        </p:tgtEl>
                                      </p:cBhvr>
                                    </p:animEffect>
                                  </p:childTnLst>
                                </p:cTn>
                              </p:par>
                            </p:childTnLst>
                          </p:cTn>
                        </p:par>
                        <p:par>
                          <p:cTn id="18" fill="hold">
                            <p:stCondLst>
                              <p:cond delay="6001"/>
                            </p:stCondLst>
                            <p:childTnLst>
                              <p:par>
                                <p:cTn id="19" presetID="10" presetClass="entr" presetSubtype="0" fill="hold" grpId="0" nodeType="afterEffect">
                                  <p:stCondLst>
                                    <p:cond delay="500"/>
                                  </p:stCondLst>
                                  <p:childTnLst>
                                    <p:set>
                                      <p:cBhvr>
                                        <p:cTn id="20" dur="1" fill="hold">
                                          <p:stCondLst>
                                            <p:cond delay="0"/>
                                          </p:stCondLst>
                                        </p:cTn>
                                        <p:tgtEl>
                                          <p:spTgt spid="4099">
                                            <p:txEl>
                                              <p:pRg st="2" end="2"/>
                                            </p:txEl>
                                          </p:spTgt>
                                        </p:tgtEl>
                                        <p:attrNameLst>
                                          <p:attrName>style.visibility</p:attrName>
                                        </p:attrNameLst>
                                      </p:cBhvr>
                                      <p:to>
                                        <p:strVal val="visible"/>
                                      </p:to>
                                    </p:set>
                                    <p:animEffect transition="in" filter="fade">
                                      <p:cBhvr>
                                        <p:cTn id="21" dur="2000"/>
                                        <p:tgtEl>
                                          <p:spTgt spid="4099">
                                            <p:txEl>
                                              <p:pRg st="2" end="2"/>
                                            </p:txEl>
                                          </p:spTgt>
                                        </p:tgtEl>
                                      </p:cBhvr>
                                    </p:animEffect>
                                  </p:childTnLst>
                                </p:cTn>
                              </p:par>
                            </p:childTnLst>
                          </p:cTn>
                        </p:par>
                        <p:par>
                          <p:cTn id="22" fill="hold">
                            <p:stCondLst>
                              <p:cond delay="8501"/>
                            </p:stCondLst>
                            <p:childTnLst>
                              <p:par>
                                <p:cTn id="23" presetID="26" presetClass="entr" presetSubtype="0"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par>
                          <p:cTn id="39" fill="hold">
                            <p:stCondLst>
                              <p:cond delay="10501"/>
                            </p:stCondLst>
                            <p:childTnLst>
                              <p:par>
                                <p:cTn id="40" presetID="26" presetClass="entr" presetSubtype="0" fill="hold" grpId="0" nodeType="after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wipe(down)">
                                      <p:cBhvr>
                                        <p:cTn id="42" dur="580">
                                          <p:stCondLst>
                                            <p:cond delay="0"/>
                                          </p:stCondLst>
                                        </p:cTn>
                                        <p:tgtEl>
                                          <p:spTgt spid="4">
                                            <p:txEl>
                                              <p:pRg st="0" end="0"/>
                                            </p:txEl>
                                          </p:spTgt>
                                        </p:tgtEl>
                                      </p:cBhvr>
                                    </p:animEffect>
                                    <p:anim calcmode="lin" valueType="num">
                                      <p:cBhvr>
                                        <p:cTn id="43"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4">
                                            <p:txEl>
                                              <p:pRg st="0" end="0"/>
                                            </p:txEl>
                                          </p:spTgt>
                                        </p:tgtEl>
                                      </p:cBhvr>
                                      <p:to x="100000" y="60000"/>
                                    </p:animScale>
                                    <p:animScale>
                                      <p:cBhvr>
                                        <p:cTn id="49" dur="166" decel="50000">
                                          <p:stCondLst>
                                            <p:cond delay="676"/>
                                          </p:stCondLst>
                                        </p:cTn>
                                        <p:tgtEl>
                                          <p:spTgt spid="4">
                                            <p:txEl>
                                              <p:pRg st="0" end="0"/>
                                            </p:txEl>
                                          </p:spTgt>
                                        </p:tgtEl>
                                      </p:cBhvr>
                                      <p:to x="100000" y="100000"/>
                                    </p:animScale>
                                    <p:animScale>
                                      <p:cBhvr>
                                        <p:cTn id="50" dur="26">
                                          <p:stCondLst>
                                            <p:cond delay="1312"/>
                                          </p:stCondLst>
                                        </p:cTn>
                                        <p:tgtEl>
                                          <p:spTgt spid="4">
                                            <p:txEl>
                                              <p:pRg st="0" end="0"/>
                                            </p:txEl>
                                          </p:spTgt>
                                        </p:tgtEl>
                                      </p:cBhvr>
                                      <p:to x="100000" y="80000"/>
                                    </p:animScale>
                                    <p:animScale>
                                      <p:cBhvr>
                                        <p:cTn id="51" dur="166" decel="50000">
                                          <p:stCondLst>
                                            <p:cond delay="1338"/>
                                          </p:stCondLst>
                                        </p:cTn>
                                        <p:tgtEl>
                                          <p:spTgt spid="4">
                                            <p:txEl>
                                              <p:pRg st="0" end="0"/>
                                            </p:txEl>
                                          </p:spTgt>
                                        </p:tgtEl>
                                      </p:cBhvr>
                                      <p:to x="100000" y="100000"/>
                                    </p:animScale>
                                    <p:animScale>
                                      <p:cBhvr>
                                        <p:cTn id="52" dur="26">
                                          <p:stCondLst>
                                            <p:cond delay="1642"/>
                                          </p:stCondLst>
                                        </p:cTn>
                                        <p:tgtEl>
                                          <p:spTgt spid="4">
                                            <p:txEl>
                                              <p:pRg st="0" end="0"/>
                                            </p:txEl>
                                          </p:spTgt>
                                        </p:tgtEl>
                                      </p:cBhvr>
                                      <p:to x="100000" y="90000"/>
                                    </p:animScale>
                                    <p:animScale>
                                      <p:cBhvr>
                                        <p:cTn id="53" dur="166" decel="50000">
                                          <p:stCondLst>
                                            <p:cond delay="1668"/>
                                          </p:stCondLst>
                                        </p:cTn>
                                        <p:tgtEl>
                                          <p:spTgt spid="4">
                                            <p:txEl>
                                              <p:pRg st="0" end="0"/>
                                            </p:txEl>
                                          </p:spTgt>
                                        </p:tgtEl>
                                      </p:cBhvr>
                                      <p:to x="100000" y="100000"/>
                                    </p:animScale>
                                    <p:animScale>
                                      <p:cBhvr>
                                        <p:cTn id="54" dur="26">
                                          <p:stCondLst>
                                            <p:cond delay="1808"/>
                                          </p:stCondLst>
                                        </p:cTn>
                                        <p:tgtEl>
                                          <p:spTgt spid="4">
                                            <p:txEl>
                                              <p:pRg st="0" end="0"/>
                                            </p:txEl>
                                          </p:spTgt>
                                        </p:tgtEl>
                                      </p:cBhvr>
                                      <p:to x="100000" y="95000"/>
                                    </p:animScale>
                                    <p:animScale>
                                      <p:cBhvr>
                                        <p:cTn id="55" dur="166" decel="50000">
                                          <p:stCondLst>
                                            <p:cond delay="1834"/>
                                          </p:stCondLst>
                                        </p:cTn>
                                        <p:tgtEl>
                                          <p:spTgt spid="4">
                                            <p:txEl>
                                              <p:pRg st="0" end="0"/>
                                            </p:txEl>
                                          </p:spTgt>
                                        </p:tgtEl>
                                      </p:cBhvr>
                                      <p:to x="100000" y="100000"/>
                                    </p:animScale>
                                  </p:childTnLst>
                                </p:cTn>
                              </p:par>
                            </p:childTnLst>
                          </p:cTn>
                        </p:par>
                        <p:par>
                          <p:cTn id="56" fill="hold">
                            <p:stCondLst>
                              <p:cond delay="12501"/>
                            </p:stCondLst>
                            <p:childTnLst>
                              <p:par>
                                <p:cTn id="57" presetID="26" presetClass="entr" presetSubtype="0" fill="hold" grpId="0" nodeType="afterEffect">
                                  <p:stCondLst>
                                    <p:cond delay="0"/>
                                  </p:stCondLst>
                                  <p:childTnLst>
                                    <p:set>
                                      <p:cBhvr>
                                        <p:cTn id="58" dur="1" fill="hold">
                                          <p:stCondLst>
                                            <p:cond delay="0"/>
                                          </p:stCondLst>
                                        </p:cTn>
                                        <p:tgtEl>
                                          <p:spTgt spid="6">
                                            <p:txEl>
                                              <p:pRg st="0" end="0"/>
                                            </p:txEl>
                                          </p:spTgt>
                                        </p:tgtEl>
                                        <p:attrNameLst>
                                          <p:attrName>style.visibility</p:attrName>
                                        </p:attrNameLst>
                                      </p:cBhvr>
                                      <p:to>
                                        <p:strVal val="visible"/>
                                      </p:to>
                                    </p:set>
                                    <p:animEffect transition="in" filter="wipe(down)">
                                      <p:cBhvr>
                                        <p:cTn id="59" dur="580">
                                          <p:stCondLst>
                                            <p:cond delay="0"/>
                                          </p:stCondLst>
                                        </p:cTn>
                                        <p:tgtEl>
                                          <p:spTgt spid="6">
                                            <p:txEl>
                                              <p:pRg st="0" end="0"/>
                                            </p:txEl>
                                          </p:spTgt>
                                        </p:tgtEl>
                                      </p:cBhvr>
                                    </p:animEffect>
                                    <p:anim calcmode="lin" valueType="num">
                                      <p:cBhvr>
                                        <p:cTn id="60"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6">
                                            <p:txEl>
                                              <p:pRg st="0" end="0"/>
                                            </p:txEl>
                                          </p:spTgt>
                                        </p:tgtEl>
                                      </p:cBhvr>
                                      <p:to x="100000" y="60000"/>
                                    </p:animScale>
                                    <p:animScale>
                                      <p:cBhvr>
                                        <p:cTn id="66" dur="166" decel="50000">
                                          <p:stCondLst>
                                            <p:cond delay="676"/>
                                          </p:stCondLst>
                                        </p:cTn>
                                        <p:tgtEl>
                                          <p:spTgt spid="6">
                                            <p:txEl>
                                              <p:pRg st="0" end="0"/>
                                            </p:txEl>
                                          </p:spTgt>
                                        </p:tgtEl>
                                      </p:cBhvr>
                                      <p:to x="100000" y="100000"/>
                                    </p:animScale>
                                    <p:animScale>
                                      <p:cBhvr>
                                        <p:cTn id="67" dur="26">
                                          <p:stCondLst>
                                            <p:cond delay="1312"/>
                                          </p:stCondLst>
                                        </p:cTn>
                                        <p:tgtEl>
                                          <p:spTgt spid="6">
                                            <p:txEl>
                                              <p:pRg st="0" end="0"/>
                                            </p:txEl>
                                          </p:spTgt>
                                        </p:tgtEl>
                                      </p:cBhvr>
                                      <p:to x="100000" y="80000"/>
                                    </p:animScale>
                                    <p:animScale>
                                      <p:cBhvr>
                                        <p:cTn id="68" dur="166" decel="50000">
                                          <p:stCondLst>
                                            <p:cond delay="1338"/>
                                          </p:stCondLst>
                                        </p:cTn>
                                        <p:tgtEl>
                                          <p:spTgt spid="6">
                                            <p:txEl>
                                              <p:pRg st="0" end="0"/>
                                            </p:txEl>
                                          </p:spTgt>
                                        </p:tgtEl>
                                      </p:cBhvr>
                                      <p:to x="100000" y="100000"/>
                                    </p:animScale>
                                    <p:animScale>
                                      <p:cBhvr>
                                        <p:cTn id="69" dur="26">
                                          <p:stCondLst>
                                            <p:cond delay="1642"/>
                                          </p:stCondLst>
                                        </p:cTn>
                                        <p:tgtEl>
                                          <p:spTgt spid="6">
                                            <p:txEl>
                                              <p:pRg st="0" end="0"/>
                                            </p:txEl>
                                          </p:spTgt>
                                        </p:tgtEl>
                                      </p:cBhvr>
                                      <p:to x="100000" y="90000"/>
                                    </p:animScale>
                                    <p:animScale>
                                      <p:cBhvr>
                                        <p:cTn id="70" dur="166" decel="50000">
                                          <p:stCondLst>
                                            <p:cond delay="1668"/>
                                          </p:stCondLst>
                                        </p:cTn>
                                        <p:tgtEl>
                                          <p:spTgt spid="6">
                                            <p:txEl>
                                              <p:pRg st="0" end="0"/>
                                            </p:txEl>
                                          </p:spTgt>
                                        </p:tgtEl>
                                      </p:cBhvr>
                                      <p:to x="100000" y="100000"/>
                                    </p:animScale>
                                    <p:animScale>
                                      <p:cBhvr>
                                        <p:cTn id="71" dur="26">
                                          <p:stCondLst>
                                            <p:cond delay="1808"/>
                                          </p:stCondLst>
                                        </p:cTn>
                                        <p:tgtEl>
                                          <p:spTgt spid="6">
                                            <p:txEl>
                                              <p:pRg st="0" end="0"/>
                                            </p:txEl>
                                          </p:spTgt>
                                        </p:tgtEl>
                                      </p:cBhvr>
                                      <p:to x="100000" y="95000"/>
                                    </p:animScale>
                                    <p:animScale>
                                      <p:cBhvr>
                                        <p:cTn id="72" dur="166" decel="50000">
                                          <p:stCondLst>
                                            <p:cond delay="1834"/>
                                          </p:stCondLst>
                                        </p:cTn>
                                        <p:tgtEl>
                                          <p:spTgt spid="6">
                                            <p:txEl>
                                              <p:pRg st="0" end="0"/>
                                            </p:txEl>
                                          </p:spTgt>
                                        </p:tgtEl>
                                      </p:cBhvr>
                                      <p:to x="100000" y="100000"/>
                                    </p:animScale>
                                  </p:childTnLst>
                                </p:cTn>
                              </p:par>
                            </p:childTnLst>
                          </p:cTn>
                        </p:par>
                        <p:par>
                          <p:cTn id="73" fill="hold">
                            <p:stCondLst>
                              <p:cond delay="14501"/>
                            </p:stCondLst>
                            <p:childTnLst>
                              <p:par>
                                <p:cTn id="74" presetID="26" presetClass="emph" presetSubtype="0" fill="hold" grpId="1" nodeType="afterEffect">
                                  <p:stCondLst>
                                    <p:cond delay="0"/>
                                  </p:stCondLst>
                                  <p:childTnLst>
                                    <p:animEffect transition="out" filter="fade">
                                      <p:cBhvr>
                                        <p:cTn id="75" dur="500" tmFilter="0, 0; .2, .5; .8, .5; 1, 0"/>
                                        <p:tgtEl>
                                          <p:spTgt spid="3">
                                            <p:txEl>
                                              <p:pRg st="0" end="0"/>
                                            </p:txEl>
                                          </p:spTgt>
                                        </p:tgtEl>
                                      </p:cBhvr>
                                    </p:animEffect>
                                    <p:animScale>
                                      <p:cBhvr>
                                        <p:cTn id="76" dur="250" autoRev="1" fill="hold"/>
                                        <p:tgtEl>
                                          <p:spTgt spid="3">
                                            <p:txEl>
                                              <p:pRg st="0" end="0"/>
                                            </p:txEl>
                                          </p:spTgt>
                                        </p:tgtEl>
                                      </p:cBhvr>
                                      <p:by x="105000" y="105000"/>
                                    </p:animScale>
                                  </p:childTnLst>
                                </p:cTn>
                              </p:par>
                              <p:par>
                                <p:cTn id="77" presetID="26" presetClass="emph" presetSubtype="0" fill="hold" grpId="1" nodeType="withEffect">
                                  <p:stCondLst>
                                    <p:cond delay="0"/>
                                  </p:stCondLst>
                                  <p:childTnLst>
                                    <p:animEffect transition="out" filter="fade">
                                      <p:cBhvr>
                                        <p:cTn id="78" dur="500" tmFilter="0, 0; .2, .5; .8, .5; 1, 0"/>
                                        <p:tgtEl>
                                          <p:spTgt spid="4">
                                            <p:txEl>
                                              <p:pRg st="0" end="0"/>
                                            </p:txEl>
                                          </p:spTgt>
                                        </p:tgtEl>
                                      </p:cBhvr>
                                    </p:animEffect>
                                    <p:animScale>
                                      <p:cBhvr>
                                        <p:cTn id="79" dur="250" autoRev="1" fill="hold"/>
                                        <p:tgtEl>
                                          <p:spTgt spid="4">
                                            <p:txEl>
                                              <p:pRg st="0" end="0"/>
                                            </p:txEl>
                                          </p:spTgt>
                                        </p:tgtEl>
                                      </p:cBhvr>
                                      <p:by x="105000" y="105000"/>
                                    </p:animScale>
                                  </p:childTnLst>
                                </p:cTn>
                              </p:par>
                              <p:par>
                                <p:cTn id="80" presetID="26" presetClass="emph" presetSubtype="0" fill="hold" grpId="1" nodeType="withEffect">
                                  <p:stCondLst>
                                    <p:cond delay="0"/>
                                  </p:stCondLst>
                                  <p:childTnLst>
                                    <p:animEffect transition="out" filter="fade">
                                      <p:cBhvr>
                                        <p:cTn id="81" dur="500" tmFilter="0, 0; .2, .5; .8, .5; 1, 0"/>
                                        <p:tgtEl>
                                          <p:spTgt spid="6">
                                            <p:txEl>
                                              <p:pRg st="0" end="0"/>
                                            </p:txEl>
                                          </p:spTgt>
                                        </p:tgtEl>
                                      </p:cBhvr>
                                    </p:animEffect>
                                    <p:animScale>
                                      <p:cBhvr>
                                        <p:cTn id="82" dur="250" autoRev="1" fill="hold"/>
                                        <p:tgtEl>
                                          <p:spTgt spid="6">
                                            <p:txEl>
                                              <p:pRg st="0" end="0"/>
                                            </p:txEl>
                                          </p:spTgt>
                                        </p:tgtEl>
                                      </p:cBhvr>
                                      <p:by x="105000" y="105000"/>
                                    </p:animScale>
                                  </p:childTnLst>
                                </p:cTn>
                              </p:par>
                            </p:childTnLst>
                          </p:cTn>
                        </p:par>
                        <p:par>
                          <p:cTn id="83" fill="hold">
                            <p:stCondLst>
                              <p:cond delay="15001"/>
                            </p:stCondLst>
                            <p:childTnLst>
                              <p:par>
                                <p:cTn id="84" presetID="10" presetClass="entr" presetSubtype="0" fill="hold" grpId="0" nodeType="afterEffect">
                                  <p:stCondLst>
                                    <p:cond delay="0"/>
                                  </p:stCondLst>
                                  <p:childTnLst>
                                    <p:set>
                                      <p:cBhvr>
                                        <p:cTn id="85" dur="1" fill="hold">
                                          <p:stCondLst>
                                            <p:cond delay="0"/>
                                          </p:stCondLst>
                                        </p:cTn>
                                        <p:tgtEl>
                                          <p:spTgt spid="2"/>
                                        </p:tgtEl>
                                        <p:attrNameLst>
                                          <p:attrName>style.visibility</p:attrName>
                                        </p:attrNameLst>
                                      </p:cBhvr>
                                      <p:to>
                                        <p:strVal val="visible"/>
                                      </p:to>
                                    </p:set>
                                    <p:animEffect transition="in" filter="fade">
                                      <p:cBhvr>
                                        <p:cTn id="8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099" grpId="0" build="p"/>
      <p:bldP spid="3" grpId="0" build="p" advAuto="0"/>
      <p:bldP spid="3" grpId="1" build="allAtOnce"/>
      <p:bldP spid="4" grpId="0" build="p" advAuto="0"/>
      <p:bldP spid="4" grpId="1" build="allAtOnce"/>
      <p:bldP spid="6" grpId="0" build="p" advAuto="0"/>
      <p:bldP spid="6" grpId="1" build="allAtOnce"/>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en-GB" dirty="0" smtClean="0"/>
              <a:t>Quality research</a:t>
            </a:r>
          </a:p>
        </p:txBody>
      </p:sp>
      <p:sp>
        <p:nvSpPr>
          <p:cNvPr id="10243" name="Rectangle 3"/>
          <p:cNvSpPr>
            <a:spLocks noChangeArrowheads="1"/>
          </p:cNvSpPr>
          <p:nvPr/>
        </p:nvSpPr>
        <p:spPr bwMode="auto">
          <a:xfrm>
            <a:off x="395288" y="2132857"/>
            <a:ext cx="2505075" cy="2650281"/>
          </a:xfrm>
          <a:prstGeom prst="rect">
            <a:avLst/>
          </a:prstGeom>
          <a:ln/>
          <a:extLst/>
        </p:spPr>
        <p:style>
          <a:lnRef idx="0">
            <a:schemeClr val="accent1"/>
          </a:lnRef>
          <a:fillRef idx="3">
            <a:schemeClr val="accent1"/>
          </a:fillRef>
          <a:effectRef idx="3">
            <a:schemeClr val="accent1"/>
          </a:effectRef>
          <a:fontRef idx="minor">
            <a:schemeClr val="lt1"/>
          </a:fontRef>
        </p:style>
        <p:txBody>
          <a:bodyPr lIns="180000" tIns="180000" rIns="180000" bIns="180000"/>
          <a:lstStyle/>
          <a:p>
            <a:pPr algn="ctr"/>
            <a:r>
              <a:rPr lang="en-GB" sz="2400" b="1" dirty="0">
                <a:solidFill>
                  <a:srgbClr val="FFFFFF"/>
                </a:solidFill>
              </a:rPr>
              <a:t>We have authors from all of the </a:t>
            </a:r>
            <a:r>
              <a:rPr lang="en-GB" sz="2400" b="1" i="1" dirty="0">
                <a:solidFill>
                  <a:srgbClr val="FFFFFF"/>
                </a:solidFill>
              </a:rPr>
              <a:t>FT</a:t>
            </a:r>
            <a:r>
              <a:rPr lang="en-GB" sz="2400" b="1" dirty="0">
                <a:solidFill>
                  <a:srgbClr val="FFFFFF"/>
                </a:solidFill>
              </a:rPr>
              <a:t> top 100 business schools</a:t>
            </a:r>
            <a:endParaRPr lang="en-GB" sz="2400" dirty="0">
              <a:solidFill>
                <a:srgbClr val="FFFFFF"/>
              </a:solidFill>
            </a:endParaRPr>
          </a:p>
        </p:txBody>
      </p:sp>
      <p:sp>
        <p:nvSpPr>
          <p:cNvPr id="10244" name="Rectangle 4"/>
          <p:cNvSpPr>
            <a:spLocks noChangeArrowheads="1"/>
          </p:cNvSpPr>
          <p:nvPr/>
        </p:nvSpPr>
        <p:spPr bwMode="auto">
          <a:xfrm>
            <a:off x="3311525" y="2132857"/>
            <a:ext cx="2505075" cy="2648693"/>
          </a:xfrm>
          <a:prstGeom prst="rect">
            <a:avLst/>
          </a:prstGeom>
          <a:ln/>
          <a:extLst/>
        </p:spPr>
        <p:style>
          <a:lnRef idx="0">
            <a:schemeClr val="accent1"/>
          </a:lnRef>
          <a:fillRef idx="3">
            <a:schemeClr val="accent1"/>
          </a:fillRef>
          <a:effectRef idx="3">
            <a:schemeClr val="accent1"/>
          </a:effectRef>
          <a:fontRef idx="minor">
            <a:schemeClr val="lt1"/>
          </a:fontRef>
        </p:style>
        <p:txBody>
          <a:bodyPr lIns="180000" tIns="180000" rIns="180000" bIns="180000"/>
          <a:lstStyle/>
          <a:p>
            <a:pPr algn="ctr"/>
            <a:r>
              <a:rPr lang="en-GB" sz="2400" b="1" dirty="0">
                <a:solidFill>
                  <a:srgbClr val="FFFFFF"/>
                </a:solidFill>
              </a:rPr>
              <a:t>We have</a:t>
            </a:r>
          </a:p>
          <a:p>
            <a:pPr algn="ctr"/>
            <a:r>
              <a:rPr lang="en-GB" sz="2400" b="1" dirty="0" smtClean="0">
                <a:solidFill>
                  <a:srgbClr val="FFFFFF"/>
                </a:solidFill>
              </a:rPr>
              <a:t>211 </a:t>
            </a:r>
            <a:r>
              <a:rPr lang="en-GB" sz="2400" b="1" dirty="0">
                <a:solidFill>
                  <a:srgbClr val="FFFFFF"/>
                </a:solidFill>
              </a:rPr>
              <a:t>journals </a:t>
            </a:r>
          </a:p>
          <a:p>
            <a:pPr algn="ctr"/>
            <a:r>
              <a:rPr lang="en-GB" sz="2400" b="1" dirty="0">
                <a:solidFill>
                  <a:srgbClr val="FFFFFF"/>
                </a:solidFill>
              </a:rPr>
              <a:t>&amp; </a:t>
            </a:r>
            <a:br>
              <a:rPr lang="en-GB" sz="2400" b="1" dirty="0">
                <a:solidFill>
                  <a:srgbClr val="FFFFFF"/>
                </a:solidFill>
              </a:rPr>
            </a:br>
            <a:r>
              <a:rPr lang="en-GB" sz="2400" b="1" dirty="0">
                <a:solidFill>
                  <a:srgbClr val="FFFFFF"/>
                </a:solidFill>
              </a:rPr>
              <a:t>111 book series ranked in Scopus</a:t>
            </a:r>
          </a:p>
        </p:txBody>
      </p:sp>
      <p:sp>
        <p:nvSpPr>
          <p:cNvPr id="10245" name="Rectangle 5"/>
          <p:cNvSpPr>
            <a:spLocks noChangeArrowheads="1"/>
          </p:cNvSpPr>
          <p:nvPr/>
        </p:nvSpPr>
        <p:spPr bwMode="auto">
          <a:xfrm>
            <a:off x="6227763" y="2132857"/>
            <a:ext cx="2505075" cy="2650281"/>
          </a:xfrm>
          <a:prstGeom prst="rect">
            <a:avLst/>
          </a:prstGeom>
          <a:ln/>
          <a:extLst/>
        </p:spPr>
        <p:style>
          <a:lnRef idx="0">
            <a:schemeClr val="accent1"/>
          </a:lnRef>
          <a:fillRef idx="3">
            <a:schemeClr val="accent1"/>
          </a:fillRef>
          <a:effectRef idx="3">
            <a:schemeClr val="accent1"/>
          </a:effectRef>
          <a:fontRef idx="minor">
            <a:schemeClr val="lt1"/>
          </a:fontRef>
        </p:style>
        <p:txBody>
          <a:bodyPr lIns="180000" tIns="180000" rIns="180000" bIns="180000"/>
          <a:lstStyle/>
          <a:p>
            <a:pPr algn="ctr"/>
            <a:r>
              <a:rPr lang="en-GB" sz="2400" b="1" dirty="0">
                <a:solidFill>
                  <a:srgbClr val="FFFFFF"/>
                </a:solidFill>
              </a:rPr>
              <a:t>We have </a:t>
            </a:r>
            <a:br>
              <a:rPr lang="en-GB" sz="2400" b="1" dirty="0">
                <a:solidFill>
                  <a:srgbClr val="FFFFFF"/>
                </a:solidFill>
              </a:rPr>
            </a:br>
            <a:r>
              <a:rPr lang="en-GB" sz="2400" b="1" dirty="0" smtClean="0">
                <a:solidFill>
                  <a:srgbClr val="FFFFFF"/>
                </a:solidFill>
              </a:rPr>
              <a:t>58 </a:t>
            </a:r>
            <a:r>
              <a:rPr lang="en-GB" sz="2400" b="1" dirty="0">
                <a:solidFill>
                  <a:srgbClr val="FFFFFF"/>
                </a:solidFill>
              </a:rPr>
              <a:t>journals</a:t>
            </a:r>
          </a:p>
          <a:p>
            <a:pPr algn="ctr"/>
            <a:r>
              <a:rPr lang="en-GB" sz="2400" b="1" dirty="0">
                <a:solidFill>
                  <a:srgbClr val="FFFFFF"/>
                </a:solidFill>
              </a:rPr>
              <a:t>&amp; 3 book series indexed in Thomson Reuters (ISI)</a:t>
            </a:r>
          </a:p>
        </p:txBody>
      </p:sp>
      <p:pic>
        <p:nvPicPr>
          <p:cNvPr id="10246" name="Picture 6" descr="FT com"/>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59693" y="5125242"/>
            <a:ext cx="2376264" cy="121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7"/>
          <p:cNvSpPr>
            <a:spLocks noChangeArrowheads="1"/>
          </p:cNvSpPr>
          <p:nvPr/>
        </p:nvSpPr>
        <p:spPr bwMode="auto">
          <a:xfrm>
            <a:off x="395288" y="1412875"/>
            <a:ext cx="8348662"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en-GB" sz="2600">
                <a:solidFill>
                  <a:srgbClr val="000000"/>
                </a:solidFill>
              </a:rPr>
              <a:t>Emerald is proud to say that: </a:t>
            </a:r>
          </a:p>
        </p:txBody>
      </p:sp>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57181" y="4869160"/>
            <a:ext cx="1646237"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35897" y="5009044"/>
            <a:ext cx="1872208" cy="144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3799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69971" y="3037114"/>
            <a:ext cx="1970315" cy="369332"/>
          </a:xfrm>
          <a:prstGeom prst="rect">
            <a:avLst/>
          </a:prstGeom>
          <a:noFill/>
        </p:spPr>
        <p:txBody>
          <a:bodyPr wrap="square" rtlCol="0">
            <a:spAutoFit/>
          </a:bodyPr>
          <a:lstStyle/>
          <a:p>
            <a:r>
              <a:rPr lang="en-GB" dirty="0" smtClean="0"/>
              <a:t>.</a:t>
            </a:r>
            <a:endParaRPr lang="en-GB" dirty="0"/>
          </a:p>
        </p:txBody>
      </p:sp>
      <p:sp>
        <p:nvSpPr>
          <p:cNvPr id="6" name="Rectangle 2"/>
          <p:cNvSpPr>
            <a:spLocks noGrp="1" noChangeArrowheads="1"/>
          </p:cNvSpPr>
          <p:nvPr>
            <p:ph type="title"/>
          </p:nvPr>
        </p:nvSpPr>
        <p:spPr>
          <a:xfrm>
            <a:off x="395286" y="607039"/>
            <a:ext cx="6488317" cy="518499"/>
          </a:xfrm>
          <a:ln/>
        </p:spPr>
        <p:txBody>
          <a:bodyPr/>
          <a:lstStyle/>
          <a:p>
            <a:r>
              <a:rPr lang="en-US" dirty="0" smtClean="0">
                <a:latin typeface="Swis721 Lt BT" pitchFamily="34" charset="0"/>
              </a:rPr>
              <a:t>Emerald eJournals</a:t>
            </a:r>
            <a:br>
              <a:rPr lang="en-US" dirty="0" smtClean="0">
                <a:latin typeface="Swis721 Lt BT" pitchFamily="34" charset="0"/>
              </a:rPr>
            </a:br>
            <a:endParaRPr lang="en-US" dirty="0">
              <a:solidFill>
                <a:srgbClr val="008F5A"/>
              </a:solidFill>
              <a:latin typeface="Swis721 Lt BT"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658" y="1238695"/>
            <a:ext cx="7329327" cy="564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478647"/>
      </p:ext>
    </p:extLst>
  </p:cSld>
  <p:clrMapOvr>
    <a:masterClrMapping/>
  </p:clrMapOvr>
  <mc:AlternateContent xmlns:mc="http://schemas.openxmlformats.org/markup-compatibility/2006" xmlns:p14="http://schemas.microsoft.com/office/powerpoint/2010/main">
    <mc:Choice Requires="p14">
      <p:transition spd="slow" p14:dur="4400" advClick="0" advTm="10000">
        <p14:honeycomb/>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5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750"/>
                            </p:stCondLst>
                            <p:childTnLst>
                              <p:par>
                                <p:cTn id="8" presetID="31" presetClass="entr" presetSubtype="0" fill="hold" nodeType="after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p:cTn id="10" dur="2000" fill="hold"/>
                                        <p:tgtEl>
                                          <p:spTgt spid="1026"/>
                                        </p:tgtEl>
                                        <p:attrNameLst>
                                          <p:attrName>ppt_w</p:attrName>
                                        </p:attrNameLst>
                                      </p:cBhvr>
                                      <p:tavLst>
                                        <p:tav tm="0">
                                          <p:val>
                                            <p:fltVal val="0"/>
                                          </p:val>
                                        </p:tav>
                                        <p:tav tm="100000">
                                          <p:val>
                                            <p:strVal val="#ppt_w"/>
                                          </p:val>
                                        </p:tav>
                                      </p:tavLst>
                                    </p:anim>
                                    <p:anim calcmode="lin" valueType="num">
                                      <p:cBhvr>
                                        <p:cTn id="11" dur="2000" fill="hold"/>
                                        <p:tgtEl>
                                          <p:spTgt spid="1026"/>
                                        </p:tgtEl>
                                        <p:attrNameLst>
                                          <p:attrName>ppt_h</p:attrName>
                                        </p:attrNameLst>
                                      </p:cBhvr>
                                      <p:tavLst>
                                        <p:tav tm="0">
                                          <p:val>
                                            <p:fltVal val="0"/>
                                          </p:val>
                                        </p:tav>
                                        <p:tav tm="100000">
                                          <p:val>
                                            <p:strVal val="#ppt_h"/>
                                          </p:val>
                                        </p:tav>
                                      </p:tavLst>
                                    </p:anim>
                                    <p:anim calcmode="lin" valueType="num">
                                      <p:cBhvr>
                                        <p:cTn id="12" dur="2000" fill="hold"/>
                                        <p:tgtEl>
                                          <p:spTgt spid="1026"/>
                                        </p:tgtEl>
                                        <p:attrNameLst>
                                          <p:attrName>style.rotation</p:attrName>
                                        </p:attrNameLst>
                                      </p:cBhvr>
                                      <p:tavLst>
                                        <p:tav tm="0">
                                          <p:val>
                                            <p:fltVal val="90"/>
                                          </p:val>
                                        </p:tav>
                                        <p:tav tm="100000">
                                          <p:val>
                                            <p:fltVal val="0"/>
                                          </p:val>
                                        </p:tav>
                                      </p:tavLst>
                                    </p:anim>
                                    <p:animEffect transition="in" filter="fade">
                                      <p:cBhvr>
                                        <p:cTn id="13" dur="2000"/>
                                        <p:tgtEl>
                                          <p:spTgt spid="1026"/>
                                        </p:tgtEl>
                                      </p:cBhvr>
                                    </p:animEffect>
                                  </p:childTnLst>
                                </p:cTn>
                              </p:par>
                            </p:childTnLst>
                          </p:cTn>
                        </p:par>
                        <p:par>
                          <p:cTn id="14" fill="hold">
                            <p:stCondLst>
                              <p:cond delay="2750"/>
                            </p:stCondLst>
                            <p:childTnLst>
                              <p:par>
                                <p:cTn id="15" presetID="10"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altLang="en-US" smtClean="0"/>
              <a:t>Emerald’s new journals on ISI</a:t>
            </a:r>
          </a:p>
        </p:txBody>
      </p:sp>
      <p:sp>
        <p:nvSpPr>
          <p:cNvPr id="6147" name="Rectangle 4"/>
          <p:cNvSpPr>
            <a:spLocks noChangeArrowheads="1"/>
          </p:cNvSpPr>
          <p:nvPr/>
        </p:nvSpPr>
        <p:spPr bwMode="auto">
          <a:xfrm>
            <a:off x="936625" y="1412875"/>
            <a:ext cx="7232650" cy="10652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solidFill>
                  <a:schemeClr val="bg1"/>
                </a:solidFill>
              </a:rPr>
              <a:t>As a publisher we work closely with our subject communities to launch high quality new journals in exciting and innovative</a:t>
            </a:r>
            <a:endParaRPr lang="en-GB" altLang="en-US"/>
          </a:p>
          <a:p>
            <a:pPr eaLnBrk="1" hangingPunct="1"/>
            <a:endParaRPr lang="en-GB" altLang="en-US" b="1">
              <a:solidFill>
                <a:schemeClr val="bg1"/>
              </a:solidFill>
            </a:endParaRPr>
          </a:p>
        </p:txBody>
      </p:sp>
      <p:sp>
        <p:nvSpPr>
          <p:cNvPr id="6148" name="Rectangle 6"/>
          <p:cNvSpPr>
            <a:spLocks noChangeArrowheads="1"/>
          </p:cNvSpPr>
          <p:nvPr/>
        </p:nvSpPr>
        <p:spPr bwMode="auto">
          <a:xfrm>
            <a:off x="927100" y="2708275"/>
            <a:ext cx="7264400" cy="32289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t>A number of our recently launched journals have already been indexed by Thomson Reuters (ISI):</a:t>
            </a:r>
          </a:p>
        </p:txBody>
      </p:sp>
      <p:sp>
        <p:nvSpPr>
          <p:cNvPr id="6149" name="Text Box 7"/>
          <p:cNvSpPr txBox="1">
            <a:spLocks noChangeArrowheads="1"/>
          </p:cNvSpPr>
          <p:nvPr/>
        </p:nvSpPr>
        <p:spPr bwMode="auto">
          <a:xfrm>
            <a:off x="1025525" y="4960938"/>
            <a:ext cx="1800225"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1400" i="1" dirty="0" smtClean="0"/>
              <a:t>Leadership &amp; Organization Development Journal (2013)</a:t>
            </a:r>
            <a:endParaRPr lang="en-GB" altLang="en-US" sz="1400" dirty="0"/>
          </a:p>
        </p:txBody>
      </p:sp>
      <p:sp>
        <p:nvSpPr>
          <p:cNvPr id="6150" name="Text Box 8"/>
          <p:cNvSpPr txBox="1">
            <a:spLocks noChangeArrowheads="1"/>
          </p:cNvSpPr>
          <p:nvPr/>
        </p:nvSpPr>
        <p:spPr bwMode="auto">
          <a:xfrm>
            <a:off x="3321050" y="4960938"/>
            <a:ext cx="1800225"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1400" i="1" dirty="0" smtClean="0"/>
              <a:t>Employee Relations (2013)</a:t>
            </a:r>
            <a:endParaRPr lang="en-GB" altLang="en-US" sz="1400" dirty="0"/>
          </a:p>
        </p:txBody>
      </p:sp>
      <p:sp>
        <p:nvSpPr>
          <p:cNvPr id="6151" name="Text Box 9"/>
          <p:cNvSpPr txBox="1">
            <a:spLocks noChangeArrowheads="1"/>
          </p:cNvSpPr>
          <p:nvPr/>
        </p:nvSpPr>
        <p:spPr bwMode="auto">
          <a:xfrm>
            <a:off x="5930900" y="4970463"/>
            <a:ext cx="1800225" cy="98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en-US" sz="1400" i="1"/>
              <a:t>Accounting, Auditing &amp; Accountability Journal</a:t>
            </a:r>
            <a:endParaRPr lang="en-GB" altLang="en-US" sz="1400"/>
          </a:p>
        </p:txBody>
      </p:sp>
      <p:pic>
        <p:nvPicPr>
          <p:cNvPr id="6152"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4313" y="6161088"/>
            <a:ext cx="2160587" cy="49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5"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6663" y="3581400"/>
            <a:ext cx="989012"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156" name="Straight Connector 2"/>
          <p:cNvCxnSpPr>
            <a:cxnSpLocks noChangeShapeType="1"/>
          </p:cNvCxnSpPr>
          <p:nvPr/>
        </p:nvCxnSpPr>
        <p:spPr bwMode="auto">
          <a:xfrm flipV="1">
            <a:off x="381000" y="1412875"/>
            <a:ext cx="6450013" cy="2035175"/>
          </a:xfrm>
          <a:prstGeom prst="line">
            <a:avLst/>
          </a:prstGeom>
          <a:noFill/>
          <a:ln>
            <a:noFill/>
          </a:ln>
          <a:extLst>
            <a:ext uri="{91240B29-F687-4F45-9708-019B960494DF}">
              <a14:hiddenLine xmlns:a14="http://schemas.microsoft.com/office/drawing/2010/main" w="9525" algn="ctr">
                <a:solidFill>
                  <a:srgbClr val="000000"/>
                </a:solidFill>
                <a:round/>
                <a:headEnd/>
                <a:tailEnd/>
              </a14:hiddenLine>
            </a:ext>
          </a:extLst>
        </p:spPr>
      </p:cxnSp>
      <p:cxnSp>
        <p:nvCxnSpPr>
          <p:cNvPr id="6157" name="Straight Connector 4"/>
          <p:cNvCxnSpPr>
            <a:cxnSpLocks noChangeShapeType="1"/>
          </p:cNvCxnSpPr>
          <p:nvPr/>
        </p:nvCxnSpPr>
        <p:spPr bwMode="auto">
          <a:xfrm flipV="1">
            <a:off x="504825" y="1781175"/>
            <a:ext cx="6800850" cy="1514475"/>
          </a:xfrm>
          <a:prstGeom prst="line">
            <a:avLst/>
          </a:prstGeom>
          <a:noFill/>
          <a:ln>
            <a:noFill/>
          </a:ln>
          <a:extLst>
            <a:ext uri="{91240B29-F687-4F45-9708-019B960494DF}">
              <a14:hiddenLine xmlns:a14="http://schemas.microsoft.com/office/drawing/2010/main" w="9525" algn="ctr">
                <a:solidFill>
                  <a:srgbClr val="000000"/>
                </a:solidFill>
                <a:round/>
                <a:headEnd/>
                <a:tailEnd/>
              </a14:hiddenLine>
            </a:ext>
          </a:extLst>
        </p:spPr>
      </p:cxn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35134" y="3581401"/>
            <a:ext cx="981005" cy="127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1598" y="3581401"/>
            <a:ext cx="979127" cy="1277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8717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altLang="en-US" smtClean="0"/>
              <a:t>High quality ISI journals</a:t>
            </a:r>
          </a:p>
        </p:txBody>
      </p:sp>
      <p:sp>
        <p:nvSpPr>
          <p:cNvPr id="7171" name="Rectangle 3"/>
          <p:cNvSpPr>
            <a:spLocks noChangeArrowheads="1"/>
          </p:cNvSpPr>
          <p:nvPr/>
        </p:nvSpPr>
        <p:spPr bwMode="auto">
          <a:xfrm>
            <a:off x="395288" y="1412875"/>
            <a:ext cx="8348662" cy="10652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solidFill>
                  <a:schemeClr val="bg1"/>
                </a:solidFill>
              </a:rPr>
              <a:t>As well as new ISI launches, many of our existing journals are also indexed by Thomson Reuters (ISI)</a:t>
            </a:r>
          </a:p>
        </p:txBody>
      </p:sp>
      <p:sp>
        <p:nvSpPr>
          <p:cNvPr id="7172" name="Rectangle 5"/>
          <p:cNvSpPr>
            <a:spLocks noChangeArrowheads="1"/>
          </p:cNvSpPr>
          <p:nvPr/>
        </p:nvSpPr>
        <p:spPr bwMode="auto">
          <a:xfrm>
            <a:off x="396875" y="2708275"/>
            <a:ext cx="8348663" cy="3228975"/>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0" tIns="180000" rIns="180000" bIns="18000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b="1"/>
              <a:t>Journals with the highest impact factors:</a:t>
            </a:r>
            <a:r>
              <a:rPr lang="en-GB" altLang="en-US" b="1">
                <a:solidFill>
                  <a:srgbClr val="008F5A"/>
                </a:solidFill>
              </a:rPr>
              <a:t> </a:t>
            </a:r>
          </a:p>
        </p:txBody>
      </p:sp>
      <p:pic>
        <p:nvPicPr>
          <p:cNvPr id="7173" name="Picture 15" descr="scm cover (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271838"/>
            <a:ext cx="862013"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25"/>
          <p:cNvSpPr txBox="1">
            <a:spLocks noChangeArrowheads="1"/>
          </p:cNvSpPr>
          <p:nvPr/>
        </p:nvSpPr>
        <p:spPr bwMode="auto">
          <a:xfrm>
            <a:off x="1462088" y="3302000"/>
            <a:ext cx="17033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i="1" dirty="0"/>
              <a:t>Supply Chain Management</a:t>
            </a:r>
            <a:r>
              <a:rPr lang="en-GB" altLang="en-US" sz="1200" dirty="0"/>
              <a:t> </a:t>
            </a:r>
          </a:p>
          <a:p>
            <a:pPr eaLnBrk="1" hangingPunct="1">
              <a:spcBef>
                <a:spcPct val="50000"/>
              </a:spcBef>
            </a:pPr>
            <a:r>
              <a:rPr lang="en-GB" altLang="en-US" sz="1200" b="1" dirty="0"/>
              <a:t>Impact factor </a:t>
            </a:r>
            <a:r>
              <a:rPr lang="en-GB" altLang="en-US" sz="1200" b="1" dirty="0" smtClean="0"/>
              <a:t>1.684</a:t>
            </a:r>
            <a:endParaRPr lang="en-GB" altLang="en-US" sz="1200" b="1" dirty="0"/>
          </a:p>
        </p:txBody>
      </p:sp>
      <p:sp>
        <p:nvSpPr>
          <p:cNvPr id="7176" name="Text Box 26"/>
          <p:cNvSpPr txBox="1">
            <a:spLocks noChangeArrowheads="1"/>
          </p:cNvSpPr>
          <p:nvPr/>
        </p:nvSpPr>
        <p:spPr bwMode="auto">
          <a:xfrm>
            <a:off x="4149725" y="4578350"/>
            <a:ext cx="1703388"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i="1" dirty="0" smtClean="0"/>
              <a:t>Internet Research</a:t>
            </a:r>
            <a:endParaRPr lang="en-GB" altLang="en-US" sz="1200" i="1" dirty="0"/>
          </a:p>
          <a:p>
            <a:pPr eaLnBrk="1" hangingPunct="1">
              <a:spcBef>
                <a:spcPct val="50000"/>
              </a:spcBef>
            </a:pPr>
            <a:r>
              <a:rPr lang="en-GB" altLang="en-US" sz="1200" b="1" dirty="0"/>
              <a:t>Impact factor </a:t>
            </a:r>
            <a:r>
              <a:rPr lang="en-GB" altLang="en-US" sz="1200" b="1" dirty="0" smtClean="0"/>
              <a:t>1.5</a:t>
            </a:r>
            <a:endParaRPr lang="en-GB" altLang="en-US" sz="1200" b="1" dirty="0"/>
          </a:p>
        </p:txBody>
      </p:sp>
      <p:pic>
        <p:nvPicPr>
          <p:cNvPr id="7177" name="Picture 19" descr="imds cover (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088" y="3279775"/>
            <a:ext cx="862012"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Text Box 29"/>
          <p:cNvSpPr txBox="1">
            <a:spLocks noChangeArrowheads="1"/>
          </p:cNvSpPr>
          <p:nvPr/>
        </p:nvSpPr>
        <p:spPr bwMode="auto">
          <a:xfrm>
            <a:off x="4143375" y="3317875"/>
            <a:ext cx="1703388"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i="1" dirty="0"/>
              <a:t>Industrial Management &amp; Data Systems</a:t>
            </a:r>
          </a:p>
          <a:p>
            <a:pPr eaLnBrk="1" hangingPunct="1">
              <a:spcBef>
                <a:spcPct val="50000"/>
              </a:spcBef>
            </a:pPr>
            <a:r>
              <a:rPr lang="en-GB" altLang="en-US" sz="1200" b="1" dirty="0"/>
              <a:t>Impact factor </a:t>
            </a:r>
            <a:r>
              <a:rPr lang="en-GB" altLang="en-US" sz="1200" b="1" dirty="0" smtClean="0"/>
              <a:t>1.674</a:t>
            </a:r>
            <a:endParaRPr lang="en-GB" altLang="en-US" sz="1200" b="1" dirty="0"/>
          </a:p>
        </p:txBody>
      </p:sp>
      <p:sp>
        <p:nvSpPr>
          <p:cNvPr id="7180" name="Text Box 34"/>
          <p:cNvSpPr txBox="1">
            <a:spLocks noChangeArrowheads="1"/>
          </p:cNvSpPr>
          <p:nvPr/>
        </p:nvSpPr>
        <p:spPr bwMode="auto">
          <a:xfrm>
            <a:off x="6861175" y="3314700"/>
            <a:ext cx="1703388"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i="1" dirty="0" smtClean="0"/>
              <a:t>Journal of Physical Distribution &amp; Logistics Management</a:t>
            </a:r>
            <a:endParaRPr lang="en-GB" altLang="en-US" sz="1200" i="1" dirty="0"/>
          </a:p>
          <a:p>
            <a:pPr eaLnBrk="1" hangingPunct="1">
              <a:spcBef>
                <a:spcPct val="50000"/>
              </a:spcBef>
            </a:pPr>
            <a:r>
              <a:rPr lang="en-GB" altLang="en-US" sz="1200" b="1" dirty="0"/>
              <a:t>Impact factor </a:t>
            </a:r>
            <a:r>
              <a:rPr lang="en-GB" altLang="en-US" sz="1200" b="1" dirty="0" smtClean="0"/>
              <a:t>1.826</a:t>
            </a:r>
            <a:endParaRPr lang="en-GB" altLang="en-US" sz="1200" b="1" dirty="0"/>
          </a:p>
        </p:txBody>
      </p:sp>
      <p:sp>
        <p:nvSpPr>
          <p:cNvPr id="7181" name="Text Box 35"/>
          <p:cNvSpPr txBox="1">
            <a:spLocks noChangeArrowheads="1"/>
          </p:cNvSpPr>
          <p:nvPr/>
        </p:nvSpPr>
        <p:spPr bwMode="auto">
          <a:xfrm>
            <a:off x="1460500" y="4606925"/>
            <a:ext cx="1703388"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i="1" dirty="0"/>
              <a:t>Journal of Service Management</a:t>
            </a:r>
            <a:r>
              <a:rPr lang="en-GB" altLang="en-US" sz="1200" dirty="0"/>
              <a:t> </a:t>
            </a:r>
          </a:p>
          <a:p>
            <a:pPr eaLnBrk="1" hangingPunct="1">
              <a:spcBef>
                <a:spcPct val="50000"/>
              </a:spcBef>
            </a:pPr>
            <a:r>
              <a:rPr lang="en-GB" altLang="en-US" sz="1200" b="1" dirty="0"/>
              <a:t>Impact factor </a:t>
            </a:r>
            <a:r>
              <a:rPr lang="en-GB" altLang="en-US" sz="1200" b="1" dirty="0" smtClean="0"/>
              <a:t>1.864</a:t>
            </a:r>
            <a:endParaRPr lang="en-GB" altLang="en-US" sz="1200" b="1" dirty="0"/>
          </a:p>
        </p:txBody>
      </p:sp>
      <p:pic>
        <p:nvPicPr>
          <p:cNvPr id="7182"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4550" y="4546600"/>
            <a:ext cx="847725"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3" name="Text Box 38"/>
          <p:cNvSpPr txBox="1">
            <a:spLocks noChangeArrowheads="1"/>
          </p:cNvSpPr>
          <p:nvPr/>
        </p:nvSpPr>
        <p:spPr bwMode="auto">
          <a:xfrm>
            <a:off x="6869113" y="4524375"/>
            <a:ext cx="1703387" cy="112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GB" altLang="en-US" sz="1200" i="1" dirty="0"/>
              <a:t>Journal of Knowledge Management</a:t>
            </a:r>
          </a:p>
          <a:p>
            <a:pPr eaLnBrk="1" hangingPunct="1">
              <a:spcBef>
                <a:spcPct val="50000"/>
              </a:spcBef>
            </a:pPr>
            <a:r>
              <a:rPr lang="en-GB" altLang="en-US" sz="1200" b="1" dirty="0"/>
              <a:t>Impact factor </a:t>
            </a:r>
            <a:r>
              <a:rPr lang="en-GB" altLang="en-US" sz="1200" b="1" dirty="0" smtClean="0"/>
              <a:t>1.474</a:t>
            </a:r>
            <a:endParaRPr lang="en-GB" altLang="en-US" sz="1200" b="1" dirty="0"/>
          </a:p>
        </p:txBody>
      </p:sp>
      <p:pic>
        <p:nvPicPr>
          <p:cNvPr id="7184" name="Picture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00" y="4589463"/>
            <a:ext cx="866775"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3420" y="4546601"/>
            <a:ext cx="889607" cy="1169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24550" y="3214828"/>
            <a:ext cx="847725" cy="1107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919119" y="6035040"/>
            <a:ext cx="1826419" cy="261610"/>
          </a:xfrm>
          <a:prstGeom prst="rect">
            <a:avLst/>
          </a:prstGeom>
          <a:noFill/>
        </p:spPr>
        <p:txBody>
          <a:bodyPr wrap="square" rtlCol="0">
            <a:spAutoFit/>
          </a:bodyPr>
          <a:lstStyle/>
          <a:p>
            <a:r>
              <a:rPr lang="en-GB" sz="1100" dirty="0" smtClean="0"/>
              <a:t>2012 Impact factor rating</a:t>
            </a:r>
            <a:endParaRPr lang="en-GB" sz="1100" dirty="0"/>
          </a:p>
        </p:txBody>
      </p:sp>
    </p:spTree>
    <p:extLst>
      <p:ext uri="{BB962C8B-B14F-4D97-AF65-F5344CB8AC3E}">
        <p14:creationId xmlns:p14="http://schemas.microsoft.com/office/powerpoint/2010/main" val="2233818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a:xfrm>
            <a:off x="250825" y="360218"/>
            <a:ext cx="7521575" cy="1062182"/>
          </a:xfrm>
        </p:spPr>
        <p:txBody>
          <a:bodyPr/>
          <a:lstStyle/>
          <a:p>
            <a:pPr eaLnBrk="1" hangingPunct="1"/>
            <a:r>
              <a:rPr lang="en-GB" altLang="en-US" sz="2800" dirty="0" smtClean="0"/>
              <a:t/>
            </a:r>
            <a:br>
              <a:rPr lang="en-GB" altLang="en-US" sz="2800" dirty="0" smtClean="0"/>
            </a:br>
            <a:r>
              <a:rPr lang="en-GB" altLang="en-US" sz="2800" dirty="0" smtClean="0"/>
              <a:t/>
            </a:r>
            <a:br>
              <a:rPr lang="en-GB" altLang="en-US" sz="2800" dirty="0" smtClean="0"/>
            </a:br>
            <a:r>
              <a:rPr lang="en-GB" altLang="en-US" sz="2800" dirty="0" smtClean="0"/>
              <a:t/>
            </a:r>
            <a:br>
              <a:rPr lang="en-GB" altLang="en-US" sz="2800" dirty="0" smtClean="0"/>
            </a:br>
            <a:r>
              <a:rPr lang="en-GB" altLang="en-US" sz="2800" dirty="0" smtClean="0"/>
              <a:t>Emerald eBook Series Collection:</a:t>
            </a:r>
            <a:br>
              <a:rPr lang="en-GB" altLang="en-US" sz="2800" dirty="0" smtClean="0"/>
            </a:br>
            <a:r>
              <a:rPr lang="en-GB" altLang="en-US" sz="2000" dirty="0" smtClean="0"/>
              <a:t>Business, Management and Economics </a:t>
            </a:r>
            <a:br>
              <a:rPr lang="en-GB" altLang="en-US" sz="2000" dirty="0" smtClean="0"/>
            </a:br>
            <a:endParaRPr lang="en-US" altLang="en-US" sz="2000" dirty="0" smtClean="0"/>
          </a:p>
        </p:txBody>
      </p:sp>
      <p:sp>
        <p:nvSpPr>
          <p:cNvPr id="6147" name="Text Box 39"/>
          <p:cNvSpPr txBox="1">
            <a:spLocks noChangeArrowheads="1"/>
          </p:cNvSpPr>
          <p:nvPr/>
        </p:nvSpPr>
        <p:spPr bwMode="auto">
          <a:xfrm>
            <a:off x="179388" y="1557338"/>
            <a:ext cx="8713787" cy="885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3000"/>
              </a:lnSpc>
              <a:spcBef>
                <a:spcPct val="50000"/>
              </a:spcBef>
              <a:buClr>
                <a:srgbClr val="00974D"/>
              </a:buClr>
            </a:pPr>
            <a:r>
              <a:rPr lang="en-GB" altLang="en-US" sz="2000" b="1" dirty="0" smtClean="0">
                <a:solidFill>
                  <a:srgbClr val="00974D"/>
                </a:solidFill>
              </a:rPr>
              <a:t>High quality, international research …</a:t>
            </a:r>
          </a:p>
          <a:p>
            <a:pPr eaLnBrk="1" hangingPunct="1">
              <a:lnSpc>
                <a:spcPct val="93000"/>
              </a:lnSpc>
              <a:spcBef>
                <a:spcPct val="50000"/>
              </a:spcBef>
              <a:buClr>
                <a:srgbClr val="00974D"/>
              </a:buClr>
            </a:pPr>
            <a:r>
              <a:rPr lang="en-GB" altLang="en-US" sz="1600" b="1" dirty="0" smtClean="0">
                <a:solidFill>
                  <a:srgbClr val="00974D"/>
                </a:solidFill>
              </a:rPr>
              <a:t>Key eBook Series titles:</a:t>
            </a:r>
          </a:p>
          <a:p>
            <a:pPr eaLnBrk="1" hangingPunct="1">
              <a:lnSpc>
                <a:spcPct val="93000"/>
              </a:lnSpc>
              <a:spcBef>
                <a:spcPct val="50000"/>
              </a:spcBef>
              <a:buClr>
                <a:srgbClr val="00974D"/>
              </a:buClr>
            </a:pPr>
            <a:endParaRPr lang="en-GB" altLang="en-US" sz="1600" b="1" dirty="0" smtClean="0">
              <a:solidFill>
                <a:srgbClr val="00974D"/>
              </a:solidFill>
            </a:endParaRPr>
          </a:p>
          <a:p>
            <a:pPr eaLnBrk="1" hangingPunct="1">
              <a:lnSpc>
                <a:spcPct val="93000"/>
              </a:lnSpc>
              <a:spcBef>
                <a:spcPct val="50000"/>
              </a:spcBef>
              <a:buClr>
                <a:srgbClr val="00974D"/>
              </a:buClr>
            </a:pPr>
            <a:endParaRPr lang="en-GB" altLang="en-US" sz="1600" b="1" dirty="0" smtClean="0">
              <a:solidFill>
                <a:srgbClr val="00974D"/>
              </a:solidFill>
            </a:endParaRPr>
          </a:p>
          <a:p>
            <a:pPr eaLnBrk="1" hangingPunct="1">
              <a:lnSpc>
                <a:spcPct val="93000"/>
              </a:lnSpc>
              <a:spcBef>
                <a:spcPct val="50000"/>
              </a:spcBef>
              <a:buClr>
                <a:srgbClr val="00974D"/>
              </a:buClr>
            </a:pPr>
            <a:endParaRPr lang="en-GB" altLang="en-US" sz="1400" b="1" dirty="0" smtClean="0">
              <a:solidFill>
                <a:srgbClr val="00974D"/>
              </a:solidFill>
            </a:endParaRPr>
          </a:p>
          <a:p>
            <a:pPr eaLnBrk="1" hangingPunct="1">
              <a:lnSpc>
                <a:spcPct val="93000"/>
              </a:lnSpc>
              <a:spcBef>
                <a:spcPct val="50000"/>
              </a:spcBef>
              <a:buClr>
                <a:srgbClr val="00974D"/>
              </a:buClr>
            </a:pPr>
            <a:endParaRPr lang="en-GB" altLang="en-US" sz="1400" b="1" dirty="0" smtClean="0">
              <a:solidFill>
                <a:srgbClr val="00974D"/>
              </a:solidFill>
            </a:endParaRPr>
          </a:p>
          <a:p>
            <a:pPr eaLnBrk="1" hangingPunct="1">
              <a:lnSpc>
                <a:spcPct val="93000"/>
              </a:lnSpc>
              <a:spcBef>
                <a:spcPct val="50000"/>
              </a:spcBef>
              <a:buClr>
                <a:srgbClr val="00974D"/>
              </a:buClr>
            </a:pPr>
            <a:r>
              <a:rPr lang="en-GB" altLang="en-US" sz="1400" dirty="0" smtClean="0"/>
              <a:t>     </a:t>
            </a:r>
          </a:p>
          <a:p>
            <a:pPr eaLnBrk="1" hangingPunct="1">
              <a:lnSpc>
                <a:spcPct val="93000"/>
              </a:lnSpc>
              <a:spcBef>
                <a:spcPct val="50000"/>
              </a:spcBef>
              <a:buClr>
                <a:srgbClr val="00974D"/>
              </a:buClr>
            </a:pPr>
            <a:endParaRPr lang="en-GB" altLang="en-US" sz="1400" dirty="0"/>
          </a:p>
          <a:p>
            <a:pPr eaLnBrk="1" hangingPunct="1">
              <a:lnSpc>
                <a:spcPct val="93000"/>
              </a:lnSpc>
              <a:spcBef>
                <a:spcPct val="50000"/>
              </a:spcBef>
              <a:buClr>
                <a:srgbClr val="00974D"/>
              </a:buClr>
            </a:pPr>
            <a:r>
              <a:rPr lang="en-GB" sz="1400" dirty="0" smtClean="0"/>
              <a:t>      </a:t>
            </a:r>
          </a:p>
          <a:p>
            <a:pPr eaLnBrk="1" hangingPunct="1">
              <a:lnSpc>
                <a:spcPct val="93000"/>
              </a:lnSpc>
              <a:spcBef>
                <a:spcPct val="50000"/>
              </a:spcBef>
              <a:buClr>
                <a:srgbClr val="00974D"/>
              </a:buClr>
            </a:pPr>
            <a:r>
              <a:rPr lang="en-GB" sz="1400" dirty="0"/>
              <a:t> </a:t>
            </a:r>
            <a:r>
              <a:rPr lang="en-GB" sz="1400" dirty="0" smtClean="0"/>
              <a:t>      Featuring </a:t>
            </a:r>
            <a:r>
              <a:rPr lang="en-GB" sz="1400" dirty="0"/>
              <a:t>unique, international and high quality content, this collection reinforces Emerald’s position as a world leading publisher in business and management research. It is made up of </a:t>
            </a:r>
            <a:r>
              <a:rPr lang="en-GB" sz="1400" b="1" dirty="0">
                <a:solidFill>
                  <a:srgbClr val="00974D"/>
                </a:solidFill>
              </a:rPr>
              <a:t>more than 890 </a:t>
            </a:r>
            <a:r>
              <a:rPr lang="en-GB" sz="1400" dirty="0"/>
              <a:t>volumes from </a:t>
            </a:r>
            <a:r>
              <a:rPr lang="en-GB" sz="1400" b="1" dirty="0">
                <a:solidFill>
                  <a:srgbClr val="00974D"/>
                </a:solidFill>
              </a:rPr>
              <a:t>over 85 eBooks Series titles </a:t>
            </a:r>
            <a:r>
              <a:rPr lang="en-GB" sz="1400" dirty="0"/>
              <a:t>in the following subject areas: </a:t>
            </a:r>
            <a:endParaRPr lang="en-GB" sz="1400" dirty="0" smtClean="0"/>
          </a:p>
          <a:p>
            <a:pPr eaLnBrk="1" hangingPunct="1">
              <a:lnSpc>
                <a:spcPct val="93000"/>
              </a:lnSpc>
              <a:spcBef>
                <a:spcPct val="50000"/>
              </a:spcBef>
              <a:buClr>
                <a:srgbClr val="00974D"/>
              </a:buClr>
            </a:pPr>
            <a:endParaRPr lang="en-GB" altLang="en-US" sz="1400" b="1" dirty="0" smtClean="0">
              <a:solidFill>
                <a:srgbClr val="00974D"/>
              </a:solidFill>
            </a:endParaRPr>
          </a:p>
          <a:p>
            <a:pPr eaLnBrk="1" hangingPunct="1">
              <a:lnSpc>
                <a:spcPct val="93000"/>
              </a:lnSpc>
              <a:spcBef>
                <a:spcPct val="50000"/>
              </a:spcBef>
              <a:buClr>
                <a:srgbClr val="00974D"/>
              </a:buClr>
            </a:pPr>
            <a:r>
              <a:rPr lang="en-GB" altLang="en-US" sz="1400" b="1" dirty="0">
                <a:solidFill>
                  <a:srgbClr val="00974D"/>
                </a:solidFill>
              </a:rPr>
              <a:t> </a:t>
            </a:r>
            <a:r>
              <a:rPr lang="en-GB" altLang="en-US" sz="1400" b="1" dirty="0" smtClean="0">
                <a:solidFill>
                  <a:srgbClr val="00974D"/>
                </a:solidFill>
              </a:rPr>
              <a:t>      These  7 </a:t>
            </a:r>
            <a:r>
              <a:rPr lang="en-GB" altLang="en-US" sz="1400" b="1" dirty="0">
                <a:solidFill>
                  <a:srgbClr val="00974D"/>
                </a:solidFill>
              </a:rPr>
              <a:t>subject areas </a:t>
            </a:r>
            <a:r>
              <a:rPr lang="en-GB" altLang="en-US" sz="1400" b="1" dirty="0" smtClean="0">
                <a:solidFill>
                  <a:srgbClr val="00974D"/>
                </a:solidFill>
              </a:rPr>
              <a:t> are covered</a:t>
            </a:r>
            <a:endParaRPr lang="en-GB" altLang="en-US" sz="1600" b="1" dirty="0" smtClean="0">
              <a:solidFill>
                <a:srgbClr val="00974D"/>
              </a:solidFill>
            </a:endParaRPr>
          </a:p>
          <a:p>
            <a:pPr eaLnBrk="1" hangingPunct="1">
              <a:lnSpc>
                <a:spcPct val="75000"/>
              </a:lnSpc>
              <a:spcBef>
                <a:spcPct val="50000"/>
              </a:spcBef>
              <a:buClr>
                <a:srgbClr val="00974D"/>
              </a:buClr>
              <a:buFontTx/>
              <a:buChar char="•"/>
            </a:pPr>
            <a:r>
              <a:rPr lang="en-GB" altLang="en-US" sz="1200" dirty="0" smtClean="0"/>
              <a:t>Accounting, Finance &amp; Economics</a:t>
            </a:r>
          </a:p>
          <a:p>
            <a:pPr eaLnBrk="1" hangingPunct="1">
              <a:lnSpc>
                <a:spcPct val="75000"/>
              </a:lnSpc>
              <a:spcBef>
                <a:spcPct val="50000"/>
              </a:spcBef>
              <a:buClr>
                <a:srgbClr val="00974D"/>
              </a:buClr>
              <a:buFontTx/>
              <a:buChar char="•"/>
            </a:pPr>
            <a:r>
              <a:rPr lang="en-GB" altLang="en-US" sz="1200" dirty="0" smtClean="0"/>
              <a:t>Business,  Management </a:t>
            </a:r>
            <a:r>
              <a:rPr lang="en-GB" altLang="en-US" sz="1200" dirty="0"/>
              <a:t>&amp; </a:t>
            </a:r>
            <a:r>
              <a:rPr lang="en-GB" altLang="en-US" sz="1200" dirty="0" smtClean="0"/>
              <a:t>Strategy</a:t>
            </a:r>
          </a:p>
          <a:p>
            <a:pPr eaLnBrk="1" hangingPunct="1">
              <a:lnSpc>
                <a:spcPct val="75000"/>
              </a:lnSpc>
              <a:spcBef>
                <a:spcPct val="50000"/>
              </a:spcBef>
              <a:buClr>
                <a:srgbClr val="00974D"/>
              </a:buClr>
              <a:buFontTx/>
              <a:buChar char="•"/>
            </a:pPr>
            <a:r>
              <a:rPr lang="en-GB" altLang="en-US" sz="1200" dirty="0" smtClean="0"/>
              <a:t>HR</a:t>
            </a:r>
            <a:r>
              <a:rPr lang="en-GB" altLang="en-US" sz="1200" dirty="0"/>
              <a:t>, Learning &amp; Organization </a:t>
            </a:r>
            <a:r>
              <a:rPr lang="en-GB" altLang="en-US" sz="1200" dirty="0" smtClean="0"/>
              <a:t>Studies</a:t>
            </a:r>
          </a:p>
          <a:p>
            <a:pPr eaLnBrk="1" hangingPunct="1">
              <a:lnSpc>
                <a:spcPct val="75000"/>
              </a:lnSpc>
              <a:spcBef>
                <a:spcPct val="50000"/>
              </a:spcBef>
              <a:buClr>
                <a:srgbClr val="00974D"/>
              </a:buClr>
              <a:buFontTx/>
              <a:buChar char="•"/>
            </a:pPr>
            <a:r>
              <a:rPr lang="en-GB" altLang="en-US" sz="1200" dirty="0"/>
              <a:t>Library &amp; Information </a:t>
            </a:r>
            <a:r>
              <a:rPr lang="en-GB" altLang="en-US" sz="1200" dirty="0" smtClean="0"/>
              <a:t>Management</a:t>
            </a:r>
          </a:p>
          <a:p>
            <a:pPr eaLnBrk="1" hangingPunct="1">
              <a:lnSpc>
                <a:spcPct val="93000"/>
              </a:lnSpc>
              <a:spcBef>
                <a:spcPct val="50000"/>
              </a:spcBef>
              <a:buClr>
                <a:srgbClr val="00974D"/>
              </a:buClr>
            </a:pPr>
            <a:endParaRPr lang="en-US" altLang="en-US" sz="1600" dirty="0" smtClean="0"/>
          </a:p>
          <a:p>
            <a:pPr eaLnBrk="1" hangingPunct="1">
              <a:lnSpc>
                <a:spcPct val="93000"/>
              </a:lnSpc>
              <a:spcBef>
                <a:spcPct val="50000"/>
              </a:spcBef>
              <a:buClr>
                <a:srgbClr val="00974D"/>
              </a:buClr>
              <a:buFont typeface="Symbol" pitchFamily="18" charset="2"/>
              <a:buChar char=""/>
            </a:pPr>
            <a:endParaRPr lang="en-US" altLang="en-US" sz="1500" dirty="0" smtClean="0"/>
          </a:p>
          <a:p>
            <a:pPr eaLnBrk="1" hangingPunct="1">
              <a:lnSpc>
                <a:spcPct val="93000"/>
              </a:lnSpc>
              <a:spcBef>
                <a:spcPct val="50000"/>
              </a:spcBef>
              <a:buClr>
                <a:srgbClr val="00974D"/>
              </a:buClr>
              <a:buFont typeface="Symbol" pitchFamily="18" charset="2"/>
              <a:buChar char=""/>
            </a:pPr>
            <a:endParaRPr lang="en-US" altLang="en-US" sz="1600" dirty="0" smtClean="0"/>
          </a:p>
          <a:p>
            <a:pPr eaLnBrk="1" hangingPunct="1">
              <a:lnSpc>
                <a:spcPct val="93000"/>
              </a:lnSpc>
              <a:spcBef>
                <a:spcPct val="50000"/>
              </a:spcBef>
              <a:buClr>
                <a:srgbClr val="00974D"/>
              </a:buClr>
              <a:buFont typeface="Symbol" pitchFamily="18" charset="2"/>
              <a:buChar char=""/>
            </a:pPr>
            <a:endParaRPr lang="en-US" altLang="en-US" sz="1600" b="1" dirty="0" smtClean="0"/>
          </a:p>
          <a:p>
            <a:pPr eaLnBrk="1" hangingPunct="1">
              <a:lnSpc>
                <a:spcPct val="93000"/>
              </a:lnSpc>
              <a:spcBef>
                <a:spcPct val="50000"/>
              </a:spcBef>
              <a:buClr>
                <a:srgbClr val="00974D"/>
              </a:buClr>
              <a:buFont typeface="Symbol" pitchFamily="18" charset="2"/>
              <a:buChar char=""/>
            </a:pPr>
            <a:endParaRPr lang="en-US" altLang="en-US" sz="1600" dirty="0" smtClean="0"/>
          </a:p>
          <a:p>
            <a:pPr eaLnBrk="1" hangingPunct="1">
              <a:lnSpc>
                <a:spcPct val="93000"/>
              </a:lnSpc>
              <a:spcBef>
                <a:spcPct val="50000"/>
              </a:spcBef>
              <a:buClr>
                <a:srgbClr val="00974D"/>
              </a:buClr>
              <a:buFont typeface="Symbol" pitchFamily="18" charset="2"/>
              <a:buChar char=""/>
            </a:pPr>
            <a:endParaRPr lang="en-US" altLang="en-US" sz="1600" dirty="0" smtClean="0"/>
          </a:p>
          <a:p>
            <a:pPr eaLnBrk="1" hangingPunct="1">
              <a:lnSpc>
                <a:spcPct val="93000"/>
              </a:lnSpc>
              <a:spcBef>
                <a:spcPct val="50000"/>
              </a:spcBef>
              <a:buClr>
                <a:srgbClr val="00974D"/>
              </a:buClr>
            </a:pPr>
            <a:endParaRPr lang="en-GB" altLang="en-US" dirty="0" smtClean="0">
              <a:solidFill>
                <a:srgbClr val="007D5D"/>
              </a:solidFill>
            </a:endParaRPr>
          </a:p>
          <a:p>
            <a:pPr eaLnBrk="1" hangingPunct="1">
              <a:lnSpc>
                <a:spcPct val="93000"/>
              </a:lnSpc>
              <a:spcBef>
                <a:spcPct val="50000"/>
              </a:spcBef>
              <a:buClr>
                <a:srgbClr val="00974D"/>
              </a:buClr>
              <a:buFontTx/>
              <a:buChar char="•"/>
            </a:pPr>
            <a:endParaRPr lang="en-GB" altLang="en-US" sz="1400" dirty="0" smtClean="0"/>
          </a:p>
          <a:p>
            <a:pPr eaLnBrk="1" hangingPunct="1">
              <a:lnSpc>
                <a:spcPct val="93000"/>
              </a:lnSpc>
              <a:spcBef>
                <a:spcPct val="50000"/>
              </a:spcBef>
              <a:buClr>
                <a:srgbClr val="00974D"/>
              </a:buClr>
            </a:pPr>
            <a:endParaRPr lang="en-GB" altLang="en-US" sz="1400" dirty="0" smtClean="0"/>
          </a:p>
          <a:p>
            <a:pPr eaLnBrk="1" hangingPunct="1">
              <a:lnSpc>
                <a:spcPct val="93000"/>
              </a:lnSpc>
              <a:spcBef>
                <a:spcPct val="50000"/>
              </a:spcBef>
              <a:buClr>
                <a:srgbClr val="00974D"/>
              </a:buClr>
            </a:pPr>
            <a:endParaRPr lang="en-GB" altLang="en-US" sz="1400" dirty="0" smtClean="0"/>
          </a:p>
          <a:p>
            <a:pPr eaLnBrk="1" hangingPunct="1">
              <a:lnSpc>
                <a:spcPct val="93000"/>
              </a:lnSpc>
              <a:spcBef>
                <a:spcPct val="50000"/>
              </a:spcBef>
              <a:buClr>
                <a:srgbClr val="00974D"/>
              </a:buClr>
            </a:pPr>
            <a:endParaRPr lang="en-US" altLang="en-US" sz="1400" dirty="0"/>
          </a:p>
        </p:txBody>
      </p:sp>
      <p:pic>
        <p:nvPicPr>
          <p:cNvPr id="6148" name="Picture 44" descr="0731-9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276475"/>
            <a:ext cx="1193800"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45" descr="1571-5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276475"/>
            <a:ext cx="1196975"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0" name="Picture 46" descr="0733-558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2276475"/>
            <a:ext cx="1198563"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1" name="Picture 47" descr="0065-28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276475"/>
            <a:ext cx="1193800"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2" name="Picture 48" descr="0885-333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163" y="2276475"/>
            <a:ext cx="1195387"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49" descr="0196-38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9563" y="2276475"/>
            <a:ext cx="1196975"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12"/>
          <p:cNvSpPr txBox="1">
            <a:spLocks noChangeArrowheads="1"/>
          </p:cNvSpPr>
          <p:nvPr/>
        </p:nvSpPr>
        <p:spPr bwMode="auto">
          <a:xfrm>
            <a:off x="4598844" y="4701308"/>
            <a:ext cx="3903663" cy="231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eaLnBrk="1" hangingPunct="1">
              <a:lnSpc>
                <a:spcPct val="75000"/>
              </a:lnSpc>
              <a:spcBef>
                <a:spcPct val="50000"/>
              </a:spcBef>
              <a:buClr>
                <a:srgbClr val="00974D"/>
              </a:buClr>
            </a:pPr>
            <a:endParaRPr lang="en-GB" altLang="en-US" sz="1200" dirty="0" smtClean="0"/>
          </a:p>
          <a:p>
            <a:pPr eaLnBrk="1" hangingPunct="1">
              <a:lnSpc>
                <a:spcPct val="75000"/>
              </a:lnSpc>
              <a:spcBef>
                <a:spcPct val="50000"/>
              </a:spcBef>
              <a:buClr>
                <a:srgbClr val="00974D"/>
              </a:buClr>
              <a:buFontTx/>
              <a:buChar char="•"/>
            </a:pPr>
            <a:endParaRPr lang="en-GB" altLang="en-US" sz="1200" dirty="0" smtClean="0"/>
          </a:p>
          <a:p>
            <a:pPr eaLnBrk="1" hangingPunct="1">
              <a:lnSpc>
                <a:spcPct val="75000"/>
              </a:lnSpc>
              <a:spcBef>
                <a:spcPct val="50000"/>
              </a:spcBef>
              <a:buClr>
                <a:srgbClr val="00974D"/>
              </a:buClr>
              <a:buFontTx/>
              <a:buChar char="•"/>
            </a:pPr>
            <a:endParaRPr lang="en-GB" altLang="en-US" sz="1200" dirty="0"/>
          </a:p>
          <a:p>
            <a:pPr eaLnBrk="1" hangingPunct="1">
              <a:lnSpc>
                <a:spcPct val="75000"/>
              </a:lnSpc>
              <a:spcBef>
                <a:spcPct val="50000"/>
              </a:spcBef>
              <a:buClr>
                <a:srgbClr val="00974D"/>
              </a:buClr>
              <a:buFontTx/>
              <a:buChar char="•"/>
            </a:pPr>
            <a:endParaRPr lang="en-GB" altLang="en-US" sz="1200" dirty="0" smtClean="0"/>
          </a:p>
          <a:p>
            <a:pPr eaLnBrk="1" hangingPunct="1">
              <a:lnSpc>
                <a:spcPct val="75000"/>
              </a:lnSpc>
              <a:spcBef>
                <a:spcPct val="50000"/>
              </a:spcBef>
              <a:buClr>
                <a:srgbClr val="00974D"/>
              </a:buClr>
              <a:buFontTx/>
              <a:buChar char="•"/>
            </a:pPr>
            <a:r>
              <a:rPr lang="en-GB" altLang="en-US" sz="1200" dirty="0" smtClean="0"/>
              <a:t>Public </a:t>
            </a:r>
            <a:r>
              <a:rPr lang="en-GB" altLang="en-US" sz="1200" dirty="0"/>
              <a:t>Policy &amp; Environmental </a:t>
            </a:r>
            <a:r>
              <a:rPr lang="en-GB" altLang="en-US" sz="1200" dirty="0" smtClean="0"/>
              <a:t>Management</a:t>
            </a:r>
          </a:p>
          <a:p>
            <a:pPr eaLnBrk="1" hangingPunct="1">
              <a:lnSpc>
                <a:spcPct val="75000"/>
              </a:lnSpc>
              <a:spcBef>
                <a:spcPct val="50000"/>
              </a:spcBef>
              <a:buClr>
                <a:srgbClr val="00974D"/>
              </a:buClr>
              <a:buFontTx/>
              <a:buChar char="•"/>
            </a:pPr>
            <a:r>
              <a:rPr lang="en-GB" altLang="en-US" sz="1200" dirty="0"/>
              <a:t>Healthcare </a:t>
            </a:r>
            <a:r>
              <a:rPr lang="en-GB" altLang="en-US" sz="1200" dirty="0" smtClean="0"/>
              <a:t>Management</a:t>
            </a:r>
          </a:p>
          <a:p>
            <a:pPr eaLnBrk="1" hangingPunct="1">
              <a:lnSpc>
                <a:spcPct val="75000"/>
              </a:lnSpc>
              <a:spcBef>
                <a:spcPct val="50000"/>
              </a:spcBef>
              <a:buClr>
                <a:srgbClr val="00974D"/>
              </a:buClr>
              <a:buFontTx/>
              <a:buChar char="•"/>
            </a:pPr>
            <a:r>
              <a:rPr lang="en-GB" altLang="en-US" sz="1200" dirty="0"/>
              <a:t>Tourism &amp; Hospitality Management</a:t>
            </a:r>
            <a:endParaRPr lang="en-GB" altLang="en-US" sz="1200" dirty="0" smtClean="0"/>
          </a:p>
          <a:p>
            <a:pPr eaLnBrk="1" hangingPunct="1">
              <a:lnSpc>
                <a:spcPct val="93000"/>
              </a:lnSpc>
              <a:spcBef>
                <a:spcPct val="50000"/>
              </a:spcBef>
              <a:buClr>
                <a:srgbClr val="00974D"/>
              </a:buClr>
            </a:pPr>
            <a:endParaRPr lang="en-GB" altLang="en-US" b="1" dirty="0">
              <a:solidFill>
                <a:srgbClr val="00974D"/>
              </a:solidFill>
            </a:endParaRPr>
          </a:p>
          <a:p>
            <a:pPr eaLnBrk="1" hangingPunct="1">
              <a:lnSpc>
                <a:spcPct val="93000"/>
              </a:lnSpc>
              <a:spcBef>
                <a:spcPct val="50000"/>
              </a:spcBef>
              <a:buClr>
                <a:srgbClr val="00974D"/>
              </a:buClr>
            </a:pPr>
            <a:endParaRPr lang="en-US" altLang="en-US" dirty="0"/>
          </a:p>
        </p:txBody>
      </p:sp>
    </p:spTree>
    <p:extLst>
      <p:ext uri="{BB962C8B-B14F-4D97-AF65-F5344CB8AC3E}">
        <p14:creationId xmlns:p14="http://schemas.microsoft.com/office/powerpoint/2010/main" val="1993559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95288" y="654050"/>
            <a:ext cx="7377112" cy="974725"/>
          </a:xfrm>
        </p:spPr>
        <p:txBody>
          <a:bodyPr/>
          <a:lstStyle/>
          <a:p>
            <a:r>
              <a:rPr lang="en-GB" altLang="en-US" sz="2800" dirty="0"/>
              <a:t>Emerald eBook Series Collection: </a:t>
            </a:r>
            <a:r>
              <a:rPr lang="en-GB" altLang="en-US" sz="2800" dirty="0" smtClean="0"/>
              <a:t/>
            </a:r>
            <a:br>
              <a:rPr lang="en-GB" altLang="en-US" sz="2800" dirty="0" smtClean="0"/>
            </a:br>
            <a:r>
              <a:rPr lang="en-GB" altLang="en-US" sz="2000" dirty="0" smtClean="0"/>
              <a:t>Social Sciences </a:t>
            </a:r>
            <a:r>
              <a:rPr lang="en-GB" altLang="en-US" dirty="0" smtClean="0"/>
              <a:t/>
            </a:r>
            <a:br>
              <a:rPr lang="en-GB" altLang="en-US" dirty="0" smtClean="0"/>
            </a:br>
            <a:endParaRPr lang="en-US" altLang="en-US" dirty="0" smtClean="0"/>
          </a:p>
        </p:txBody>
      </p:sp>
      <p:sp>
        <p:nvSpPr>
          <p:cNvPr id="9219" name="Rectangle 5"/>
          <p:cNvSpPr>
            <a:spLocks noChangeArrowheads="1"/>
          </p:cNvSpPr>
          <p:nvPr/>
        </p:nvSpPr>
        <p:spPr bwMode="auto">
          <a:xfrm>
            <a:off x="179389" y="1557338"/>
            <a:ext cx="8713092" cy="5829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3000"/>
              </a:lnSpc>
              <a:spcBef>
                <a:spcPct val="50000"/>
              </a:spcBef>
              <a:buClr>
                <a:srgbClr val="00974D"/>
              </a:buClr>
            </a:pPr>
            <a:r>
              <a:rPr lang="en-GB" altLang="en-US" sz="2000" b="1" dirty="0">
                <a:solidFill>
                  <a:srgbClr val="00974D"/>
                </a:solidFill>
              </a:rPr>
              <a:t>High quality, international research …</a:t>
            </a:r>
          </a:p>
          <a:p>
            <a:pPr eaLnBrk="1" hangingPunct="1">
              <a:lnSpc>
                <a:spcPct val="93000"/>
              </a:lnSpc>
              <a:spcBef>
                <a:spcPct val="50000"/>
              </a:spcBef>
              <a:buClr>
                <a:srgbClr val="00974D"/>
              </a:buClr>
            </a:pPr>
            <a:r>
              <a:rPr lang="en-GB" altLang="en-US" sz="1600" b="1" dirty="0">
                <a:solidFill>
                  <a:srgbClr val="00974D"/>
                </a:solidFill>
              </a:rPr>
              <a:t>Key eBook Series titles:</a:t>
            </a:r>
          </a:p>
          <a:p>
            <a:pPr eaLnBrk="1" hangingPunct="1">
              <a:lnSpc>
                <a:spcPct val="93000"/>
              </a:lnSpc>
              <a:spcBef>
                <a:spcPct val="50000"/>
              </a:spcBef>
              <a:buClr>
                <a:srgbClr val="00974D"/>
              </a:buClr>
              <a:buFontTx/>
              <a:buChar char="•"/>
            </a:pPr>
            <a:endParaRPr lang="en-GB" altLang="en-US" sz="1600" b="1" dirty="0">
              <a:solidFill>
                <a:srgbClr val="00974D"/>
              </a:solidFill>
            </a:endParaRPr>
          </a:p>
          <a:p>
            <a:pPr eaLnBrk="1" hangingPunct="1">
              <a:lnSpc>
                <a:spcPct val="93000"/>
              </a:lnSpc>
              <a:spcBef>
                <a:spcPct val="50000"/>
              </a:spcBef>
              <a:buClr>
                <a:srgbClr val="00974D"/>
              </a:buClr>
              <a:buFontTx/>
              <a:buChar char="•"/>
            </a:pPr>
            <a:endParaRPr lang="en-GB" altLang="en-US" sz="1600" b="1" dirty="0">
              <a:solidFill>
                <a:srgbClr val="00974D"/>
              </a:solidFill>
            </a:endParaRPr>
          </a:p>
          <a:p>
            <a:pPr eaLnBrk="1" hangingPunct="1">
              <a:lnSpc>
                <a:spcPct val="93000"/>
              </a:lnSpc>
              <a:spcBef>
                <a:spcPct val="50000"/>
              </a:spcBef>
              <a:buClr>
                <a:srgbClr val="00974D"/>
              </a:buClr>
              <a:buFontTx/>
              <a:buChar char="•"/>
            </a:pPr>
            <a:endParaRPr lang="en-GB" altLang="en-US" sz="1600" b="1" dirty="0">
              <a:solidFill>
                <a:srgbClr val="00974D"/>
              </a:solidFill>
            </a:endParaRPr>
          </a:p>
          <a:p>
            <a:pPr eaLnBrk="1" hangingPunct="1">
              <a:lnSpc>
                <a:spcPct val="93000"/>
              </a:lnSpc>
              <a:spcBef>
                <a:spcPct val="50000"/>
              </a:spcBef>
              <a:buClr>
                <a:srgbClr val="00974D"/>
              </a:buClr>
            </a:pPr>
            <a:endParaRPr lang="en-GB" altLang="en-US" sz="1600" b="1" dirty="0">
              <a:solidFill>
                <a:srgbClr val="00974D"/>
              </a:solidFill>
            </a:endParaRPr>
          </a:p>
          <a:p>
            <a:pPr eaLnBrk="1" hangingPunct="1">
              <a:lnSpc>
                <a:spcPct val="93000"/>
              </a:lnSpc>
              <a:spcBef>
                <a:spcPct val="50000"/>
              </a:spcBef>
              <a:buClr>
                <a:srgbClr val="00974D"/>
              </a:buClr>
            </a:pPr>
            <a:endParaRPr lang="en-GB" altLang="en-US" sz="1600" b="1" dirty="0">
              <a:solidFill>
                <a:srgbClr val="00974D"/>
              </a:solidFill>
            </a:endParaRPr>
          </a:p>
          <a:p>
            <a:pPr eaLnBrk="1" hangingPunct="1">
              <a:lnSpc>
                <a:spcPct val="93000"/>
              </a:lnSpc>
              <a:spcBef>
                <a:spcPct val="50000"/>
              </a:spcBef>
              <a:buClr>
                <a:srgbClr val="00974D"/>
              </a:buClr>
            </a:pPr>
            <a:r>
              <a:rPr lang="en-GB" altLang="en-US" sz="1600" dirty="0" smtClean="0"/>
              <a:t>      Emerald  </a:t>
            </a:r>
            <a:r>
              <a:rPr lang="en-GB" altLang="en-US" sz="1600" dirty="0" err="1" smtClean="0"/>
              <a:t>SSe</a:t>
            </a:r>
            <a:r>
              <a:rPr lang="en-GB" altLang="en-US" sz="1600" dirty="0" smtClean="0"/>
              <a:t> eBook Series Collection currently offers online access to </a:t>
            </a:r>
            <a:r>
              <a:rPr lang="en-GB" altLang="en-US" sz="1600" b="1" dirty="0" smtClean="0">
                <a:solidFill>
                  <a:srgbClr val="00974D"/>
                </a:solidFill>
              </a:rPr>
              <a:t>more than 400</a:t>
            </a:r>
            <a:r>
              <a:rPr lang="en-GB" altLang="en-US" sz="1600" dirty="0" smtClean="0"/>
              <a:t> </a:t>
            </a:r>
            <a:r>
              <a:rPr lang="en-GB" altLang="en-US" sz="1600" b="1" dirty="0" smtClean="0">
                <a:solidFill>
                  <a:srgbClr val="00974D"/>
                </a:solidFill>
              </a:rPr>
              <a:t>volumes</a:t>
            </a:r>
            <a:r>
              <a:rPr lang="en-GB" altLang="en-US" sz="1600" dirty="0" smtClean="0"/>
              <a:t> from </a:t>
            </a:r>
            <a:r>
              <a:rPr lang="en-GB" altLang="en-US" sz="1600" b="1" dirty="0" smtClean="0">
                <a:solidFill>
                  <a:srgbClr val="00974D"/>
                </a:solidFill>
              </a:rPr>
              <a:t>over 50 book series titles.</a:t>
            </a:r>
            <a:endParaRPr lang="en-US" altLang="en-US" sz="1600" b="1" dirty="0" smtClean="0">
              <a:solidFill>
                <a:srgbClr val="00974D"/>
              </a:solidFill>
            </a:endParaRPr>
          </a:p>
          <a:p>
            <a:pPr eaLnBrk="1" hangingPunct="1">
              <a:lnSpc>
                <a:spcPct val="93000"/>
              </a:lnSpc>
              <a:spcBef>
                <a:spcPct val="50000"/>
              </a:spcBef>
              <a:buClr>
                <a:srgbClr val="00974D"/>
              </a:buClr>
            </a:pPr>
            <a:endParaRPr lang="en-GB" altLang="en-US" sz="1600" b="1" dirty="0" smtClean="0">
              <a:solidFill>
                <a:srgbClr val="00974D"/>
              </a:solidFill>
            </a:endParaRPr>
          </a:p>
          <a:p>
            <a:pPr eaLnBrk="1" hangingPunct="1">
              <a:lnSpc>
                <a:spcPct val="93000"/>
              </a:lnSpc>
              <a:spcBef>
                <a:spcPct val="50000"/>
              </a:spcBef>
              <a:buClr>
                <a:srgbClr val="00974D"/>
              </a:buClr>
            </a:pPr>
            <a:r>
              <a:rPr lang="en-GB" altLang="en-US" sz="1600" b="1" dirty="0">
                <a:solidFill>
                  <a:srgbClr val="00974D"/>
                </a:solidFill>
              </a:rPr>
              <a:t> </a:t>
            </a:r>
            <a:r>
              <a:rPr lang="en-GB" altLang="en-US" sz="1600" b="1" dirty="0" smtClean="0">
                <a:solidFill>
                  <a:srgbClr val="00974D"/>
                </a:solidFill>
              </a:rPr>
              <a:t>     </a:t>
            </a:r>
            <a:r>
              <a:rPr lang="en-GB" altLang="en-US" sz="1400" b="1" dirty="0">
                <a:solidFill>
                  <a:srgbClr val="00974D"/>
                </a:solidFill>
              </a:rPr>
              <a:t>T</a:t>
            </a:r>
            <a:r>
              <a:rPr lang="en-GB" altLang="en-US" sz="1400" b="1" dirty="0" smtClean="0">
                <a:solidFill>
                  <a:srgbClr val="00974D"/>
                </a:solidFill>
              </a:rPr>
              <a:t>hese 3 subject areas are covered</a:t>
            </a:r>
          </a:p>
          <a:p>
            <a:pPr eaLnBrk="1" hangingPunct="1">
              <a:lnSpc>
                <a:spcPct val="93000"/>
              </a:lnSpc>
              <a:spcBef>
                <a:spcPct val="50000"/>
              </a:spcBef>
              <a:buClr>
                <a:srgbClr val="00974D"/>
              </a:buClr>
              <a:buFontTx/>
              <a:buChar char="•"/>
            </a:pPr>
            <a:r>
              <a:rPr lang="en-GB" altLang="en-US" sz="1200" dirty="0" smtClean="0"/>
              <a:t>Education</a:t>
            </a:r>
          </a:p>
          <a:p>
            <a:pPr eaLnBrk="1" hangingPunct="1">
              <a:lnSpc>
                <a:spcPct val="75000"/>
              </a:lnSpc>
              <a:spcBef>
                <a:spcPct val="50000"/>
              </a:spcBef>
              <a:buClr>
                <a:srgbClr val="00974D"/>
              </a:buClr>
              <a:buFontTx/>
              <a:buChar char="•"/>
            </a:pPr>
            <a:r>
              <a:rPr lang="en-GB" altLang="en-US" sz="1200" dirty="0" smtClean="0"/>
              <a:t>Health </a:t>
            </a:r>
            <a:r>
              <a:rPr lang="en-GB" altLang="en-US" sz="1200" dirty="0"/>
              <a:t>&amp; Social </a:t>
            </a:r>
            <a:r>
              <a:rPr lang="en-GB" altLang="en-US" sz="1200" dirty="0" smtClean="0"/>
              <a:t>Care</a:t>
            </a:r>
          </a:p>
          <a:p>
            <a:pPr eaLnBrk="1" hangingPunct="1">
              <a:lnSpc>
                <a:spcPct val="93000"/>
              </a:lnSpc>
              <a:spcBef>
                <a:spcPct val="50000"/>
              </a:spcBef>
              <a:buClr>
                <a:srgbClr val="00974D"/>
              </a:buClr>
              <a:buFontTx/>
              <a:buChar char="•"/>
            </a:pPr>
            <a:r>
              <a:rPr lang="en-GB" altLang="en-US" sz="1200" dirty="0" smtClean="0"/>
              <a:t>Sociology and Public Policy.</a:t>
            </a:r>
            <a:endParaRPr lang="en-US" altLang="en-US" sz="1200" dirty="0" smtClean="0"/>
          </a:p>
          <a:p>
            <a:pPr eaLnBrk="1" hangingPunct="1">
              <a:lnSpc>
                <a:spcPct val="93000"/>
              </a:lnSpc>
              <a:spcBef>
                <a:spcPct val="50000"/>
              </a:spcBef>
              <a:buClr>
                <a:srgbClr val="00974D"/>
              </a:buClr>
            </a:pPr>
            <a:endParaRPr lang="en-US" altLang="en-US" sz="1600" dirty="0" smtClean="0"/>
          </a:p>
          <a:p>
            <a:pPr eaLnBrk="1" hangingPunct="1">
              <a:lnSpc>
                <a:spcPct val="93000"/>
              </a:lnSpc>
              <a:spcBef>
                <a:spcPct val="50000"/>
              </a:spcBef>
              <a:buClr>
                <a:srgbClr val="00974D"/>
              </a:buClr>
              <a:buFont typeface="Symbol" pitchFamily="18" charset="2"/>
              <a:buChar char=""/>
            </a:pPr>
            <a:endParaRPr lang="en-US" altLang="en-US" sz="1500" dirty="0"/>
          </a:p>
          <a:p>
            <a:pPr eaLnBrk="1" hangingPunct="1">
              <a:lnSpc>
                <a:spcPct val="93000"/>
              </a:lnSpc>
              <a:spcBef>
                <a:spcPct val="50000"/>
              </a:spcBef>
              <a:buClr>
                <a:srgbClr val="00974D"/>
              </a:buClr>
              <a:buFont typeface="Symbol" pitchFamily="18" charset="2"/>
              <a:buChar char=""/>
            </a:pPr>
            <a:endParaRPr lang="en-US" altLang="en-US" sz="1600" dirty="0"/>
          </a:p>
          <a:p>
            <a:pPr eaLnBrk="1" hangingPunct="1">
              <a:lnSpc>
                <a:spcPct val="93000"/>
              </a:lnSpc>
              <a:spcBef>
                <a:spcPct val="50000"/>
              </a:spcBef>
              <a:buClr>
                <a:srgbClr val="00974D"/>
              </a:buClr>
            </a:pPr>
            <a:endParaRPr lang="en-GB" altLang="en-US" sz="1600" dirty="0">
              <a:solidFill>
                <a:srgbClr val="00974D"/>
              </a:solidFill>
            </a:endParaRPr>
          </a:p>
        </p:txBody>
      </p:sp>
      <p:pic>
        <p:nvPicPr>
          <p:cNvPr id="9220" name="Picture 7" descr="0195-6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76475"/>
            <a:ext cx="1147763" cy="172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1" name="Picture 8" descr="1059-43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2276475"/>
            <a:ext cx="1147763" cy="172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2" name="Picture 10" descr="0270-40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2276475"/>
            <a:ext cx="1147763" cy="172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3" name="Picture 11" descr="1479-36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263899"/>
            <a:ext cx="1147763" cy="172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4" name="Picture 12" descr="1521-613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2725" y="2276475"/>
            <a:ext cx="1147763" cy="172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5" name="Picture 13" descr="0277-28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688" y="2276475"/>
            <a:ext cx="1150937" cy="17287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305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merald Presentation Template">
  <a:themeElements>
    <a:clrScheme name="Emerald Presentation Template 3">
      <a:dk1>
        <a:srgbClr val="000000"/>
      </a:dk1>
      <a:lt1>
        <a:srgbClr val="FFFFFF"/>
      </a:lt1>
      <a:dk2>
        <a:srgbClr val="000000"/>
      </a:dk2>
      <a:lt2>
        <a:srgbClr val="808080"/>
      </a:lt2>
      <a:accent1>
        <a:srgbClr val="008F5A"/>
      </a:accent1>
      <a:accent2>
        <a:srgbClr val="C0C0C0"/>
      </a:accent2>
      <a:accent3>
        <a:srgbClr val="FFFFFF"/>
      </a:accent3>
      <a:accent4>
        <a:srgbClr val="000000"/>
      </a:accent4>
      <a:accent5>
        <a:srgbClr val="AAC6B5"/>
      </a:accent5>
      <a:accent6>
        <a:srgbClr val="AEAEAE"/>
      </a:accent6>
      <a:hlink>
        <a:srgbClr val="FFFFFF"/>
      </a:hlink>
      <a:folHlink>
        <a:srgbClr val="FFFFFF"/>
      </a:folHlink>
    </a:clrScheme>
    <a:fontScheme name="Emerald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merald Presentation Template 1">
        <a:dk1>
          <a:srgbClr val="000000"/>
        </a:dk1>
        <a:lt1>
          <a:srgbClr val="FFFFFF"/>
        </a:lt1>
        <a:dk2>
          <a:srgbClr val="000000"/>
        </a:dk2>
        <a:lt2>
          <a:srgbClr val="808080"/>
        </a:lt2>
        <a:accent1>
          <a:srgbClr val="008F5A"/>
        </a:accent1>
        <a:accent2>
          <a:srgbClr val="C0C0C0"/>
        </a:accent2>
        <a:accent3>
          <a:srgbClr val="FFFFFF"/>
        </a:accent3>
        <a:accent4>
          <a:srgbClr val="000000"/>
        </a:accent4>
        <a:accent5>
          <a:srgbClr val="AAC6B5"/>
        </a:accent5>
        <a:accent6>
          <a:srgbClr val="AEAEAE"/>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Emerald Presentation Template 2">
        <a:dk1>
          <a:srgbClr val="000000"/>
        </a:dk1>
        <a:lt1>
          <a:srgbClr val="FFFFFF"/>
        </a:lt1>
        <a:dk2>
          <a:srgbClr val="000000"/>
        </a:dk2>
        <a:lt2>
          <a:srgbClr val="808080"/>
        </a:lt2>
        <a:accent1>
          <a:srgbClr val="008F5A"/>
        </a:accent1>
        <a:accent2>
          <a:srgbClr val="C0C0C0"/>
        </a:accent2>
        <a:accent3>
          <a:srgbClr val="FFFFFF"/>
        </a:accent3>
        <a:accent4>
          <a:srgbClr val="000000"/>
        </a:accent4>
        <a:accent5>
          <a:srgbClr val="AAC6B5"/>
        </a:accent5>
        <a:accent6>
          <a:srgbClr val="AEAEAE"/>
        </a:accent6>
        <a:hlink>
          <a:srgbClr val="FFFFFF"/>
        </a:hlink>
        <a:folHlink>
          <a:srgbClr val="808080"/>
        </a:folHlink>
      </a:clrScheme>
      <a:clrMap bg1="lt1" tx1="dk1" bg2="lt2" tx2="dk2" accent1="accent1" accent2="accent2" accent3="accent3" accent4="accent4" accent5="accent5" accent6="accent6" hlink="hlink" folHlink="folHlink"/>
    </a:extraClrScheme>
    <a:extraClrScheme>
      <a:clrScheme name="Emerald Presentation Template 3">
        <a:dk1>
          <a:srgbClr val="000000"/>
        </a:dk1>
        <a:lt1>
          <a:srgbClr val="FFFFFF"/>
        </a:lt1>
        <a:dk2>
          <a:srgbClr val="000000"/>
        </a:dk2>
        <a:lt2>
          <a:srgbClr val="808080"/>
        </a:lt2>
        <a:accent1>
          <a:srgbClr val="008F5A"/>
        </a:accent1>
        <a:accent2>
          <a:srgbClr val="C0C0C0"/>
        </a:accent2>
        <a:accent3>
          <a:srgbClr val="FFFFFF"/>
        </a:accent3>
        <a:accent4>
          <a:srgbClr val="000000"/>
        </a:accent4>
        <a:accent5>
          <a:srgbClr val="AAC6B5"/>
        </a:accent5>
        <a:accent6>
          <a:srgbClr val="AEAEAE"/>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merald Presentation Template">
  <a:themeElements>
    <a:clrScheme name="Emerald Presentation Template 3">
      <a:dk1>
        <a:srgbClr val="000000"/>
      </a:dk1>
      <a:lt1>
        <a:srgbClr val="FFFFFF"/>
      </a:lt1>
      <a:dk2>
        <a:srgbClr val="000000"/>
      </a:dk2>
      <a:lt2>
        <a:srgbClr val="808080"/>
      </a:lt2>
      <a:accent1>
        <a:srgbClr val="008F5A"/>
      </a:accent1>
      <a:accent2>
        <a:srgbClr val="C0C0C0"/>
      </a:accent2>
      <a:accent3>
        <a:srgbClr val="FFFFFF"/>
      </a:accent3>
      <a:accent4>
        <a:srgbClr val="000000"/>
      </a:accent4>
      <a:accent5>
        <a:srgbClr val="AAC6B5"/>
      </a:accent5>
      <a:accent6>
        <a:srgbClr val="AEAEAE"/>
      </a:accent6>
      <a:hlink>
        <a:srgbClr val="FFFFFF"/>
      </a:hlink>
      <a:folHlink>
        <a:srgbClr val="FFFFFF"/>
      </a:folHlink>
    </a:clrScheme>
    <a:fontScheme name="Emerald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merald Presentation Template 1">
        <a:dk1>
          <a:srgbClr val="000000"/>
        </a:dk1>
        <a:lt1>
          <a:srgbClr val="FFFFFF"/>
        </a:lt1>
        <a:dk2>
          <a:srgbClr val="000000"/>
        </a:dk2>
        <a:lt2>
          <a:srgbClr val="808080"/>
        </a:lt2>
        <a:accent1>
          <a:srgbClr val="008F5A"/>
        </a:accent1>
        <a:accent2>
          <a:srgbClr val="C0C0C0"/>
        </a:accent2>
        <a:accent3>
          <a:srgbClr val="FFFFFF"/>
        </a:accent3>
        <a:accent4>
          <a:srgbClr val="000000"/>
        </a:accent4>
        <a:accent5>
          <a:srgbClr val="AAC6B5"/>
        </a:accent5>
        <a:accent6>
          <a:srgbClr val="AEAEAE"/>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Emerald Presentation Template 2">
        <a:dk1>
          <a:srgbClr val="000000"/>
        </a:dk1>
        <a:lt1>
          <a:srgbClr val="FFFFFF"/>
        </a:lt1>
        <a:dk2>
          <a:srgbClr val="000000"/>
        </a:dk2>
        <a:lt2>
          <a:srgbClr val="808080"/>
        </a:lt2>
        <a:accent1>
          <a:srgbClr val="008F5A"/>
        </a:accent1>
        <a:accent2>
          <a:srgbClr val="C0C0C0"/>
        </a:accent2>
        <a:accent3>
          <a:srgbClr val="FFFFFF"/>
        </a:accent3>
        <a:accent4>
          <a:srgbClr val="000000"/>
        </a:accent4>
        <a:accent5>
          <a:srgbClr val="AAC6B5"/>
        </a:accent5>
        <a:accent6>
          <a:srgbClr val="AEAEAE"/>
        </a:accent6>
        <a:hlink>
          <a:srgbClr val="FFFFFF"/>
        </a:hlink>
        <a:folHlink>
          <a:srgbClr val="808080"/>
        </a:folHlink>
      </a:clrScheme>
      <a:clrMap bg1="lt1" tx1="dk1" bg2="lt2" tx2="dk2" accent1="accent1" accent2="accent2" accent3="accent3" accent4="accent4" accent5="accent5" accent6="accent6" hlink="hlink" folHlink="folHlink"/>
    </a:extraClrScheme>
    <a:extraClrScheme>
      <a:clrScheme name="Emerald Presentation Template 3">
        <a:dk1>
          <a:srgbClr val="000000"/>
        </a:dk1>
        <a:lt1>
          <a:srgbClr val="FFFFFF"/>
        </a:lt1>
        <a:dk2>
          <a:srgbClr val="000000"/>
        </a:dk2>
        <a:lt2>
          <a:srgbClr val="808080"/>
        </a:lt2>
        <a:accent1>
          <a:srgbClr val="008F5A"/>
        </a:accent1>
        <a:accent2>
          <a:srgbClr val="C0C0C0"/>
        </a:accent2>
        <a:accent3>
          <a:srgbClr val="FFFFFF"/>
        </a:accent3>
        <a:accent4>
          <a:srgbClr val="000000"/>
        </a:accent4>
        <a:accent5>
          <a:srgbClr val="AAC6B5"/>
        </a:accent5>
        <a:accent6>
          <a:srgbClr val="AEAEAE"/>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Emerald Presentation Template</Template>
  <TotalTime>5653</TotalTime>
  <Words>510</Words>
  <Application>Microsoft Office PowerPoint</Application>
  <PresentationFormat>On-screen Show (4:3)</PresentationFormat>
  <Paragraphs>130</Paragraphs>
  <Slides>14</Slides>
  <Notes>6</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Emerald Presentation Template</vt:lpstr>
      <vt:lpstr>1_Emerald Presentation Template</vt:lpstr>
      <vt:lpstr> Emerald Group Publishing   Research &amp; Publishing </vt:lpstr>
      <vt:lpstr>Emerald Group Publishing Ltd</vt:lpstr>
      <vt:lpstr>Be different, do different ... </vt:lpstr>
      <vt:lpstr>Quality research</vt:lpstr>
      <vt:lpstr>Emerald eJournals </vt:lpstr>
      <vt:lpstr>Emerald’s new journals on ISI</vt:lpstr>
      <vt:lpstr>High quality ISI journals</vt:lpstr>
      <vt:lpstr>   Emerald eBook Series Collection: Business, Management and Economics  </vt:lpstr>
      <vt:lpstr>Emerald eBook Series Collection:  Social Sciences  </vt:lpstr>
      <vt:lpstr>Support for Your Library</vt:lpstr>
      <vt:lpstr>PowerPoint Presentation</vt:lpstr>
      <vt:lpstr>New Platform www.emeraldinsight.com </vt:lpstr>
      <vt:lpstr>PowerPoint Presentation</vt:lpstr>
      <vt:lpstr>Questions?</vt:lpstr>
    </vt:vector>
  </TitlesOfParts>
  <Manager>Paul Evans</Manager>
  <Company>MCB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Emerald</dc:subject>
  <dc:creator>manghamk</dc:creator>
  <cp:lastModifiedBy>Radka Machkova</cp:lastModifiedBy>
  <cp:revision>394</cp:revision>
  <cp:lastPrinted>2001-10-17T17:48:08Z</cp:lastPrinted>
  <dcterms:created xsi:type="dcterms:W3CDTF">2008-09-22T10:41:16Z</dcterms:created>
  <dcterms:modified xsi:type="dcterms:W3CDTF">2014-04-09T12:15:52Z</dcterms:modified>
</cp:coreProperties>
</file>